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52"/>
  </p:notesMasterIdLst>
  <p:sldIdLst>
    <p:sldId id="993" r:id="rId2"/>
    <p:sldId id="257" r:id="rId3"/>
    <p:sldId id="258" r:id="rId4"/>
    <p:sldId id="923" r:id="rId5"/>
    <p:sldId id="924" r:id="rId6"/>
    <p:sldId id="925" r:id="rId7"/>
    <p:sldId id="968" r:id="rId8"/>
    <p:sldId id="973" r:id="rId9"/>
    <p:sldId id="971" r:id="rId10"/>
    <p:sldId id="972" r:id="rId11"/>
    <p:sldId id="970" r:id="rId12"/>
    <p:sldId id="974" r:id="rId13"/>
    <p:sldId id="975" r:id="rId14"/>
    <p:sldId id="976" r:id="rId15"/>
    <p:sldId id="977" r:id="rId16"/>
    <p:sldId id="978" r:id="rId17"/>
    <p:sldId id="269" r:id="rId18"/>
    <p:sldId id="384" r:id="rId19"/>
    <p:sldId id="645" r:id="rId20"/>
    <p:sldId id="386" r:id="rId21"/>
    <p:sldId id="387" r:id="rId22"/>
    <p:sldId id="271" r:id="rId23"/>
    <p:sldId id="272" r:id="rId24"/>
    <p:sldId id="273" r:id="rId25"/>
    <p:sldId id="982" r:id="rId26"/>
    <p:sldId id="983" r:id="rId27"/>
    <p:sldId id="984" r:id="rId28"/>
    <p:sldId id="760" r:id="rId29"/>
    <p:sldId id="761" r:id="rId30"/>
    <p:sldId id="270" r:id="rId31"/>
    <p:sldId id="986" r:id="rId32"/>
    <p:sldId id="985" r:id="rId33"/>
    <p:sldId id="987" r:id="rId34"/>
    <p:sldId id="988" r:id="rId35"/>
    <p:sldId id="989" r:id="rId36"/>
    <p:sldId id="990" r:id="rId37"/>
    <p:sldId id="991" r:id="rId38"/>
    <p:sldId id="979" r:id="rId39"/>
    <p:sldId id="995" r:id="rId40"/>
    <p:sldId id="996" r:id="rId41"/>
    <p:sldId id="997" r:id="rId42"/>
    <p:sldId id="998" r:id="rId43"/>
    <p:sldId id="999" r:id="rId44"/>
    <p:sldId id="704" r:id="rId45"/>
    <p:sldId id="659" r:id="rId46"/>
    <p:sldId id="967" r:id="rId47"/>
    <p:sldId id="994" r:id="rId48"/>
    <p:sldId id="954" r:id="rId49"/>
    <p:sldId id="376" r:id="rId50"/>
    <p:sldId id="37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59" d="100"/>
          <a:sy n="59" d="100"/>
        </p:scale>
        <p:origin x="8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D0D47-4B65-4844-8F3D-E5E4A120A235}" type="datetimeFigureOut">
              <a:rPr lang="en-IN" smtClean="0"/>
              <a:t>13-04-2025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D5552-4B3D-4604-A9B7-98D5E91A3C31}" type="slidenum">
              <a:rPr lang="en-IN" smtClean="0"/>
              <a:t>‹#›</a:t>
            </a:fld>
            <a:endParaRPr lang="en-IN"/>
          </a:p>
        </p:txBody>
      </p:sp>
    </p:spTree>
    <p:extLst>
      <p:ext uri="{BB962C8B-B14F-4D97-AF65-F5344CB8AC3E}">
        <p14:creationId xmlns:p14="http://schemas.microsoft.com/office/powerpoint/2010/main" val="12566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a:t>
            </a:fld>
            <a:endParaRPr lang="en-IN"/>
          </a:p>
        </p:txBody>
      </p:sp>
    </p:spTree>
    <p:extLst>
      <p:ext uri="{BB962C8B-B14F-4D97-AF65-F5344CB8AC3E}">
        <p14:creationId xmlns:p14="http://schemas.microsoft.com/office/powerpoint/2010/main" val="365570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10</a:t>
            </a:fld>
            <a:endParaRPr lang="en-IN"/>
          </a:p>
        </p:txBody>
      </p:sp>
    </p:spTree>
    <p:extLst>
      <p:ext uri="{BB962C8B-B14F-4D97-AF65-F5344CB8AC3E}">
        <p14:creationId xmlns:p14="http://schemas.microsoft.com/office/powerpoint/2010/main" val="139586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11</a:t>
            </a:fld>
            <a:endParaRPr lang="en-IN"/>
          </a:p>
        </p:txBody>
      </p:sp>
    </p:spTree>
    <p:extLst>
      <p:ext uri="{BB962C8B-B14F-4D97-AF65-F5344CB8AC3E}">
        <p14:creationId xmlns:p14="http://schemas.microsoft.com/office/powerpoint/2010/main" val="186188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12</a:t>
            </a:fld>
            <a:endParaRPr lang="en-IN"/>
          </a:p>
        </p:txBody>
      </p:sp>
    </p:spTree>
    <p:extLst>
      <p:ext uri="{BB962C8B-B14F-4D97-AF65-F5344CB8AC3E}">
        <p14:creationId xmlns:p14="http://schemas.microsoft.com/office/powerpoint/2010/main" val="271947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13</a:t>
            </a:fld>
            <a:endParaRPr lang="en-IN"/>
          </a:p>
        </p:txBody>
      </p:sp>
    </p:spTree>
    <p:extLst>
      <p:ext uri="{BB962C8B-B14F-4D97-AF65-F5344CB8AC3E}">
        <p14:creationId xmlns:p14="http://schemas.microsoft.com/office/powerpoint/2010/main" val="1265776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14</a:t>
            </a:fld>
            <a:endParaRPr lang="en-IN"/>
          </a:p>
        </p:txBody>
      </p:sp>
    </p:spTree>
    <p:extLst>
      <p:ext uri="{BB962C8B-B14F-4D97-AF65-F5344CB8AC3E}">
        <p14:creationId xmlns:p14="http://schemas.microsoft.com/office/powerpoint/2010/main" val="1087645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15</a:t>
            </a:fld>
            <a:endParaRPr lang="en-IN"/>
          </a:p>
        </p:txBody>
      </p:sp>
    </p:spTree>
    <p:extLst>
      <p:ext uri="{BB962C8B-B14F-4D97-AF65-F5344CB8AC3E}">
        <p14:creationId xmlns:p14="http://schemas.microsoft.com/office/powerpoint/2010/main" val="492320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16</a:t>
            </a:fld>
            <a:endParaRPr lang="en-IN"/>
          </a:p>
        </p:txBody>
      </p:sp>
    </p:spTree>
    <p:extLst>
      <p:ext uri="{BB962C8B-B14F-4D97-AF65-F5344CB8AC3E}">
        <p14:creationId xmlns:p14="http://schemas.microsoft.com/office/powerpoint/2010/main" val="2429641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38</a:t>
            </a:fld>
            <a:endParaRPr lang="en-IN"/>
          </a:p>
        </p:txBody>
      </p:sp>
    </p:spTree>
    <p:extLst>
      <p:ext uri="{BB962C8B-B14F-4D97-AF65-F5344CB8AC3E}">
        <p14:creationId xmlns:p14="http://schemas.microsoft.com/office/powerpoint/2010/main" val="171519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39</a:t>
            </a:fld>
            <a:endParaRPr lang="en-IN"/>
          </a:p>
        </p:txBody>
      </p:sp>
    </p:spTree>
    <p:extLst>
      <p:ext uri="{BB962C8B-B14F-4D97-AF65-F5344CB8AC3E}">
        <p14:creationId xmlns:p14="http://schemas.microsoft.com/office/powerpoint/2010/main" val="1800131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CCF97-D2E3-572D-EA10-1261E1438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6D59D-1BE5-6420-CA9D-57FC9E0F81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69D26-DEAE-A01C-85E8-654979FCE839}"/>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C3A0BA5F-38FB-DA68-E9EA-D9BB81574E9D}"/>
              </a:ext>
            </a:extLst>
          </p:cNvPr>
          <p:cNvSpPr>
            <a:spLocks noGrp="1"/>
          </p:cNvSpPr>
          <p:nvPr>
            <p:ph type="sldNum" sz="quarter" idx="5"/>
          </p:nvPr>
        </p:nvSpPr>
        <p:spPr/>
        <p:txBody>
          <a:bodyPr/>
          <a:lstStyle/>
          <a:p>
            <a:fld id="{B93D5552-4B3D-4604-A9B7-98D5E91A3C31}" type="slidenum">
              <a:rPr lang="en-IN" smtClean="0"/>
              <a:t>40</a:t>
            </a:fld>
            <a:endParaRPr lang="en-IN"/>
          </a:p>
        </p:txBody>
      </p:sp>
    </p:spTree>
    <p:extLst>
      <p:ext uri="{BB962C8B-B14F-4D97-AF65-F5344CB8AC3E}">
        <p14:creationId xmlns:p14="http://schemas.microsoft.com/office/powerpoint/2010/main" val="352464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a:t>
            </a:fld>
            <a:endParaRPr lang="en-IN"/>
          </a:p>
        </p:txBody>
      </p:sp>
    </p:spTree>
    <p:extLst>
      <p:ext uri="{BB962C8B-B14F-4D97-AF65-F5344CB8AC3E}">
        <p14:creationId xmlns:p14="http://schemas.microsoft.com/office/powerpoint/2010/main" val="380233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ED5D-7AD7-69B1-B246-BF1926EF6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EAC5C-9CA2-2A30-C3AF-B265ED1E7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53424-B925-878A-215E-DEB0C6C6E14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D5593325-084E-496E-F1BE-689DB6ADA084}"/>
              </a:ext>
            </a:extLst>
          </p:cNvPr>
          <p:cNvSpPr>
            <a:spLocks noGrp="1"/>
          </p:cNvSpPr>
          <p:nvPr>
            <p:ph type="sldNum" sz="quarter" idx="5"/>
          </p:nvPr>
        </p:nvSpPr>
        <p:spPr/>
        <p:txBody>
          <a:bodyPr/>
          <a:lstStyle/>
          <a:p>
            <a:fld id="{B93D5552-4B3D-4604-A9B7-98D5E91A3C31}" type="slidenum">
              <a:rPr lang="en-IN" smtClean="0"/>
              <a:t>41</a:t>
            </a:fld>
            <a:endParaRPr lang="en-IN"/>
          </a:p>
        </p:txBody>
      </p:sp>
    </p:spTree>
    <p:extLst>
      <p:ext uri="{BB962C8B-B14F-4D97-AF65-F5344CB8AC3E}">
        <p14:creationId xmlns:p14="http://schemas.microsoft.com/office/powerpoint/2010/main" val="324379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4BAE-7A32-DC2F-10B5-71A674FA2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C4D06-A013-7DE4-5D27-B34D61D3F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31263-3772-A7ED-606B-E4A800BEF023}"/>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18BAD627-30F5-D90C-5038-1B6B8C8150E9}"/>
              </a:ext>
            </a:extLst>
          </p:cNvPr>
          <p:cNvSpPr>
            <a:spLocks noGrp="1"/>
          </p:cNvSpPr>
          <p:nvPr>
            <p:ph type="sldNum" sz="quarter" idx="5"/>
          </p:nvPr>
        </p:nvSpPr>
        <p:spPr/>
        <p:txBody>
          <a:bodyPr/>
          <a:lstStyle/>
          <a:p>
            <a:fld id="{B93D5552-4B3D-4604-A9B7-98D5E91A3C31}" type="slidenum">
              <a:rPr lang="en-IN" smtClean="0"/>
              <a:t>42</a:t>
            </a:fld>
            <a:endParaRPr lang="en-IN"/>
          </a:p>
        </p:txBody>
      </p:sp>
    </p:spTree>
    <p:extLst>
      <p:ext uri="{BB962C8B-B14F-4D97-AF65-F5344CB8AC3E}">
        <p14:creationId xmlns:p14="http://schemas.microsoft.com/office/powerpoint/2010/main" val="140410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AAE29-F126-F67A-14F4-BA503E7CE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4A8D2-5CFB-CFE7-337A-25EC316E5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C511B-FCBB-7984-C54D-3672D5AB3D41}"/>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7BA4471F-F349-4051-F0E4-E95954D9D1EA}"/>
              </a:ext>
            </a:extLst>
          </p:cNvPr>
          <p:cNvSpPr>
            <a:spLocks noGrp="1"/>
          </p:cNvSpPr>
          <p:nvPr>
            <p:ph type="sldNum" sz="quarter" idx="5"/>
          </p:nvPr>
        </p:nvSpPr>
        <p:spPr/>
        <p:txBody>
          <a:bodyPr/>
          <a:lstStyle/>
          <a:p>
            <a:fld id="{B93D5552-4B3D-4604-A9B7-98D5E91A3C31}" type="slidenum">
              <a:rPr lang="en-IN" smtClean="0"/>
              <a:t>43</a:t>
            </a:fld>
            <a:endParaRPr lang="en-IN"/>
          </a:p>
        </p:txBody>
      </p:sp>
    </p:spTree>
    <p:extLst>
      <p:ext uri="{BB962C8B-B14F-4D97-AF65-F5344CB8AC3E}">
        <p14:creationId xmlns:p14="http://schemas.microsoft.com/office/powerpoint/2010/main" val="657263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44</a:t>
            </a:fld>
            <a:endParaRPr lang="en-IN"/>
          </a:p>
        </p:txBody>
      </p:sp>
    </p:spTree>
    <p:extLst>
      <p:ext uri="{BB962C8B-B14F-4D97-AF65-F5344CB8AC3E}">
        <p14:creationId xmlns:p14="http://schemas.microsoft.com/office/powerpoint/2010/main" val="1474024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AA4C-031A-E263-00D0-1044A6435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7191B-F406-42DD-5912-63F0F93D6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D3835-7EF4-094B-22F4-635ABC15F9D9}"/>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47FBBE6E-2BE7-42CD-0961-4C3F1EFD0B31}"/>
              </a:ext>
            </a:extLst>
          </p:cNvPr>
          <p:cNvSpPr>
            <a:spLocks noGrp="1"/>
          </p:cNvSpPr>
          <p:nvPr>
            <p:ph type="sldNum" sz="quarter" idx="5"/>
          </p:nvPr>
        </p:nvSpPr>
        <p:spPr/>
        <p:txBody>
          <a:bodyPr/>
          <a:lstStyle/>
          <a:p>
            <a:fld id="{B93D5552-4B3D-4604-A9B7-98D5E91A3C31}" type="slidenum">
              <a:rPr lang="en-IN" smtClean="0"/>
              <a:t>46</a:t>
            </a:fld>
            <a:endParaRPr lang="en-IN"/>
          </a:p>
        </p:txBody>
      </p:sp>
    </p:spTree>
    <p:extLst>
      <p:ext uri="{BB962C8B-B14F-4D97-AF65-F5344CB8AC3E}">
        <p14:creationId xmlns:p14="http://schemas.microsoft.com/office/powerpoint/2010/main" val="582151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410B-8AD8-698E-E399-EBE846C73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20425-43C6-304C-C900-83205BADD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15887-821C-A264-453E-1D97A0E6A0E4}"/>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FB87493D-779B-76BB-7FAC-7D7FB2C01E39}"/>
              </a:ext>
            </a:extLst>
          </p:cNvPr>
          <p:cNvSpPr>
            <a:spLocks noGrp="1"/>
          </p:cNvSpPr>
          <p:nvPr>
            <p:ph type="sldNum" sz="quarter" idx="5"/>
          </p:nvPr>
        </p:nvSpPr>
        <p:spPr/>
        <p:txBody>
          <a:bodyPr/>
          <a:lstStyle/>
          <a:p>
            <a:fld id="{B93D5552-4B3D-4604-A9B7-98D5E91A3C31}" type="slidenum">
              <a:rPr lang="en-IN" smtClean="0"/>
              <a:t>47</a:t>
            </a:fld>
            <a:endParaRPr lang="en-IN"/>
          </a:p>
        </p:txBody>
      </p:sp>
    </p:spTree>
    <p:extLst>
      <p:ext uri="{BB962C8B-B14F-4D97-AF65-F5344CB8AC3E}">
        <p14:creationId xmlns:p14="http://schemas.microsoft.com/office/powerpoint/2010/main" val="2777479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558F-1177-4E03-869F-CAAFA4ACA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41FF1-2416-043C-725E-F4737B6E0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2F0AA-FDAE-6A8C-38BC-5BC39EB08DB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8A4969DC-DF45-1F72-7B04-606323F27C76}"/>
              </a:ext>
            </a:extLst>
          </p:cNvPr>
          <p:cNvSpPr>
            <a:spLocks noGrp="1"/>
          </p:cNvSpPr>
          <p:nvPr>
            <p:ph type="sldNum" sz="quarter" idx="5"/>
          </p:nvPr>
        </p:nvSpPr>
        <p:spPr/>
        <p:txBody>
          <a:bodyPr/>
          <a:lstStyle/>
          <a:p>
            <a:fld id="{B93D5552-4B3D-4604-A9B7-98D5E91A3C31}" type="slidenum">
              <a:rPr lang="en-IN" smtClean="0"/>
              <a:t>48</a:t>
            </a:fld>
            <a:endParaRPr lang="en-IN"/>
          </a:p>
        </p:txBody>
      </p:sp>
    </p:spTree>
    <p:extLst>
      <p:ext uri="{BB962C8B-B14F-4D97-AF65-F5344CB8AC3E}">
        <p14:creationId xmlns:p14="http://schemas.microsoft.com/office/powerpoint/2010/main" val="2091501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49</a:t>
            </a:fld>
            <a:endParaRPr lang="en-IN"/>
          </a:p>
        </p:txBody>
      </p:sp>
    </p:spTree>
    <p:extLst>
      <p:ext uri="{BB962C8B-B14F-4D97-AF65-F5344CB8AC3E}">
        <p14:creationId xmlns:p14="http://schemas.microsoft.com/office/powerpoint/2010/main" val="2945179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50</a:t>
            </a:fld>
            <a:endParaRPr lang="en-IN"/>
          </a:p>
        </p:txBody>
      </p:sp>
    </p:spTree>
    <p:extLst>
      <p:ext uri="{BB962C8B-B14F-4D97-AF65-F5344CB8AC3E}">
        <p14:creationId xmlns:p14="http://schemas.microsoft.com/office/powerpoint/2010/main" val="186805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3</a:t>
            </a:fld>
            <a:endParaRPr lang="en-IN"/>
          </a:p>
        </p:txBody>
      </p:sp>
    </p:spTree>
    <p:extLst>
      <p:ext uri="{BB962C8B-B14F-4D97-AF65-F5344CB8AC3E}">
        <p14:creationId xmlns:p14="http://schemas.microsoft.com/office/powerpoint/2010/main" val="112835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A5862-1C0A-EAD9-87CB-0F5935AAB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1369B-FA78-96F7-A938-BAED1A1FC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CF3AF-DDB0-7302-4188-D0B228A56A9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9A4BD11-9AD4-1105-2F0D-D32C1494B5E5}"/>
              </a:ext>
            </a:extLst>
          </p:cNvPr>
          <p:cNvSpPr>
            <a:spLocks noGrp="1"/>
          </p:cNvSpPr>
          <p:nvPr>
            <p:ph type="sldNum" sz="quarter" idx="5"/>
          </p:nvPr>
        </p:nvSpPr>
        <p:spPr/>
        <p:txBody>
          <a:bodyPr/>
          <a:lstStyle/>
          <a:p>
            <a:fld id="{B93D5552-4B3D-4604-A9B7-98D5E91A3C31}" type="slidenum">
              <a:rPr lang="en-IN" smtClean="0"/>
              <a:t>4</a:t>
            </a:fld>
            <a:endParaRPr lang="en-IN"/>
          </a:p>
        </p:txBody>
      </p:sp>
    </p:spTree>
    <p:extLst>
      <p:ext uri="{BB962C8B-B14F-4D97-AF65-F5344CB8AC3E}">
        <p14:creationId xmlns:p14="http://schemas.microsoft.com/office/powerpoint/2010/main" val="396970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E635-093E-150B-5E3B-38E0E8650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5D461-3D76-8CC2-22D6-A1F3BE921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356A0-6DBB-997D-AC80-E1526099667F}"/>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DB55E3BD-DDFD-96C6-23A8-40D2D17B87E4}"/>
              </a:ext>
            </a:extLst>
          </p:cNvPr>
          <p:cNvSpPr>
            <a:spLocks noGrp="1"/>
          </p:cNvSpPr>
          <p:nvPr>
            <p:ph type="sldNum" sz="quarter" idx="5"/>
          </p:nvPr>
        </p:nvSpPr>
        <p:spPr/>
        <p:txBody>
          <a:bodyPr/>
          <a:lstStyle/>
          <a:p>
            <a:fld id="{B93D5552-4B3D-4604-A9B7-98D5E91A3C31}" type="slidenum">
              <a:rPr lang="en-IN" smtClean="0"/>
              <a:t>5</a:t>
            </a:fld>
            <a:endParaRPr lang="en-IN"/>
          </a:p>
        </p:txBody>
      </p:sp>
    </p:spTree>
    <p:extLst>
      <p:ext uri="{BB962C8B-B14F-4D97-AF65-F5344CB8AC3E}">
        <p14:creationId xmlns:p14="http://schemas.microsoft.com/office/powerpoint/2010/main" val="381417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6</a:t>
            </a:fld>
            <a:endParaRPr lang="en-IN"/>
          </a:p>
        </p:txBody>
      </p:sp>
    </p:spTree>
    <p:extLst>
      <p:ext uri="{BB962C8B-B14F-4D97-AF65-F5344CB8AC3E}">
        <p14:creationId xmlns:p14="http://schemas.microsoft.com/office/powerpoint/2010/main" val="353226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7</a:t>
            </a:fld>
            <a:endParaRPr lang="en-IN"/>
          </a:p>
        </p:txBody>
      </p:sp>
    </p:spTree>
    <p:extLst>
      <p:ext uri="{BB962C8B-B14F-4D97-AF65-F5344CB8AC3E}">
        <p14:creationId xmlns:p14="http://schemas.microsoft.com/office/powerpoint/2010/main" val="53830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8</a:t>
            </a:fld>
            <a:endParaRPr lang="en-IN"/>
          </a:p>
        </p:txBody>
      </p:sp>
    </p:spTree>
    <p:extLst>
      <p:ext uri="{BB962C8B-B14F-4D97-AF65-F5344CB8AC3E}">
        <p14:creationId xmlns:p14="http://schemas.microsoft.com/office/powerpoint/2010/main" val="119652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AC56-B0B4-AE7E-BB3E-E6C7EA45E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D212-5BC3-2C31-D8E7-BA3C3FAD4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E8DBA-675B-5B4E-4DB8-00FA0DE5BA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1583BC9-D396-F56D-3B3E-FB430B1742B4}"/>
              </a:ext>
            </a:extLst>
          </p:cNvPr>
          <p:cNvSpPr>
            <a:spLocks noGrp="1"/>
          </p:cNvSpPr>
          <p:nvPr>
            <p:ph type="sldNum" sz="quarter" idx="5"/>
          </p:nvPr>
        </p:nvSpPr>
        <p:spPr/>
        <p:txBody>
          <a:bodyPr/>
          <a:lstStyle/>
          <a:p>
            <a:fld id="{B93D5552-4B3D-4604-A9B7-98D5E91A3C31}" type="slidenum">
              <a:rPr lang="en-IN" smtClean="0"/>
              <a:t>9</a:t>
            </a:fld>
            <a:endParaRPr lang="en-IN"/>
          </a:p>
        </p:txBody>
      </p:sp>
    </p:spTree>
    <p:extLst>
      <p:ext uri="{BB962C8B-B14F-4D97-AF65-F5344CB8AC3E}">
        <p14:creationId xmlns:p14="http://schemas.microsoft.com/office/powerpoint/2010/main" val="65188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A8F461-0B07-49FC-8A82-6ADB11172C3A}" type="datetime1">
              <a:rPr lang="en-US" smtClean="0"/>
              <a:t>4/13/2025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51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CAB026-9051-4D02-AB3C-A05E26E3530D}" type="datetime1">
              <a:rPr lang="en-US" smtClean="0"/>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2746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21F337-9C21-4ECD-A74D-EABCF59BB14A}"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45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E8394-1FA2-475E-9407-7BEAD39336AF}"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995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201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77858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76777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6E518-0044-4FE5-B592-CDB3895A2708}"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08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87E95-5CD5-4483-8D1D-136326911B2B}"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045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740FB-FCCA-4FBD-BDF0-7E79A7452811}"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78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D25BA-1436-42D8-BAB4-3F9258622176}"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09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120F8-0C5D-4326-8B03-0BA36B68DE2C}" type="datetime1">
              <a:rPr lang="en-US" smtClean="0"/>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458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2605F-0607-4FEE-9E40-84CD5261DC9B}" type="datetime1">
              <a:rPr lang="en-US" smtClean="0"/>
              <a:t>4/13/2025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56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337833-0249-4218-97BA-E69387D9B194}" type="datetime1">
              <a:rPr lang="en-US" smtClean="0"/>
              <a:t>4/13/2025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71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CAAF9-3771-445D-A737-BF3F3986CD95}" type="datetime1">
              <a:rPr lang="en-US" smtClean="0"/>
              <a:t>4/13/2025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84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A94247-3F5A-47AD-A5AE-72A9EE7C1EF3}" type="datetime1">
              <a:rPr lang="en-US" smtClean="0"/>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827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474902-BC2A-4E35-9591-2F7A55C82DCA}" type="datetime1">
              <a:rPr lang="en-US" smtClean="0"/>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74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CAB026-9051-4D02-AB3C-A05E26E3530D}" type="datetime1">
              <a:rPr lang="en-US" smtClean="0"/>
              <a:t>4/13/2025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80749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icai.org/post/icai-publications-auditing-assurance-standards-board" TargetMode="External"/><Relationship Id="rId5" Type="http://schemas.openxmlformats.org/officeDocument/2006/relationships/slide" Target="slide41.xml"/><Relationship Id="rId4" Type="http://schemas.openxmlformats.org/officeDocument/2006/relationships/hyperlink" Target="https://www.icai.org/new_post.html?post_id=45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04%20SA%20Checklist%20All%20revised.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6B2B-3C78-4D48-9140-F38971D8726D}"/>
              </a:ext>
            </a:extLst>
          </p:cNvPr>
          <p:cNvSpPr>
            <a:spLocks noGrp="1"/>
          </p:cNvSpPr>
          <p:nvPr>
            <p:ph type="ctrTitle"/>
          </p:nvPr>
        </p:nvSpPr>
        <p:spPr>
          <a:xfrm>
            <a:off x="2648584" y="153260"/>
            <a:ext cx="8915399" cy="1016176"/>
          </a:xfrm>
        </p:spPr>
        <p:txBody>
          <a:bodyPr>
            <a:noAutofit/>
          </a:bodyPr>
          <a:lstStyle/>
          <a:p>
            <a:pPr algn="ctr"/>
            <a:r>
              <a:rPr lang="en-US" sz="30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Peer Review Board of ICAI</a:t>
            </a:r>
            <a:br>
              <a:rPr lang="en-US" sz="30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en-US" sz="30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Eastern India Regional Council of ICAI</a:t>
            </a:r>
            <a:endParaRPr lang="en-IN" sz="30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6C85BFA5-48E3-4A95-A6C0-F2D8DBD7A3A0}"/>
              </a:ext>
            </a:extLst>
          </p:cNvPr>
          <p:cNvSpPr>
            <a:spLocks noGrp="1"/>
          </p:cNvSpPr>
          <p:nvPr>
            <p:ph type="subTitle" idx="1"/>
          </p:nvPr>
        </p:nvSpPr>
        <p:spPr>
          <a:xfrm>
            <a:off x="2587624" y="4856480"/>
            <a:ext cx="8915399" cy="740645"/>
          </a:xfrm>
        </p:spPr>
        <p:txBody>
          <a:bodyPr>
            <a:noAutofit/>
          </a:bodyPr>
          <a:lstStyle/>
          <a:p>
            <a:pPr algn="ctr">
              <a:spcBef>
                <a:spcPct val="0"/>
              </a:spcBef>
            </a:pPr>
            <a:r>
              <a:rPr lang="en-US" sz="2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CA Niranjan Joshi</a:t>
            </a:r>
          </a:p>
          <a:p>
            <a:pPr algn="ctr">
              <a:spcBef>
                <a:spcPct val="0"/>
              </a:spcBef>
            </a:pPr>
            <a:r>
              <a:rPr lang="en-US" sz="2000" b="1">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25.04.2025</a:t>
            </a:r>
            <a:endParaRPr lang="en-US" sz="2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4C9052BD-D997-4DA4-94D6-B5592140E7ED}"/>
              </a:ext>
            </a:extLst>
          </p:cNvPr>
          <p:cNvSpPr>
            <a:spLocks noGrp="1"/>
          </p:cNvSpPr>
          <p:nvPr>
            <p:ph type="sldNum" sz="quarter" idx="12"/>
          </p:nvPr>
        </p:nvSpPr>
        <p:spPr>
          <a:xfrm>
            <a:off x="9037" y="649508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4624FBC0-CF5B-406F-ACB7-9A2E52F5552F}"/>
              </a:ext>
            </a:extLst>
          </p:cNvPr>
          <p:cNvSpPr txBox="1">
            <a:spLocks/>
          </p:cNvSpPr>
          <p:nvPr/>
        </p:nvSpPr>
        <p:spPr>
          <a:xfrm>
            <a:off x="2587624" y="3332480"/>
            <a:ext cx="8915399" cy="961314"/>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3</a:t>
            </a:r>
            <a:r>
              <a:rPr lang="en-US" sz="2000" b="1" baseline="30000"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rd</a:t>
            </a:r>
            <a:r>
              <a:rPr lang="en-US" sz="2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Technical Session:</a:t>
            </a:r>
            <a:r>
              <a:rPr lang="en-US" sz="32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p>
          <a:p>
            <a:pPr algn="ctr"/>
            <a:r>
              <a:rPr lang="en-US" sz="3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Compliance with Audit Documentation</a:t>
            </a:r>
          </a:p>
        </p:txBody>
      </p:sp>
      <p:sp>
        <p:nvSpPr>
          <p:cNvPr id="5" name="Rectangle 4">
            <a:extLst>
              <a:ext uri="{FF2B5EF4-FFF2-40B4-BE49-F238E27FC236}">
                <a16:creationId xmlns:a16="http://schemas.microsoft.com/office/drawing/2014/main" id="{F705CC25-EF4E-440F-BB87-06E3FCB8D276}"/>
              </a:ext>
            </a:extLst>
          </p:cNvPr>
          <p:cNvSpPr>
            <a:spLocks noChangeArrowheads="1"/>
          </p:cNvSpPr>
          <p:nvPr/>
        </p:nvSpPr>
        <p:spPr bwMode="auto">
          <a:xfrm>
            <a:off x="4196080" y="5719045"/>
            <a:ext cx="7741945" cy="1016176"/>
          </a:xfrm>
          <a:prstGeom prst="rect">
            <a:avLst/>
          </a:prstGeom>
          <a:noFill/>
          <a:ln w="12700">
            <a:noFill/>
            <a:miter lim="800000"/>
            <a:headEnd/>
            <a:tailEnd/>
          </a:ln>
        </p:spPr>
        <p:txBody>
          <a:bodyPr wrap="square" lIns="90488" tIns="44450" rIns="90488" bIns="44450">
            <a:spAutoFit/>
          </a:bodyPr>
          <a:lstStyle/>
          <a:p>
            <a:pPr algn="just">
              <a:lnSpc>
                <a:spcPct val="70000"/>
              </a:lnSpc>
              <a:spcBef>
                <a:spcPct val="27000"/>
              </a:spcBef>
            </a:pPr>
            <a:r>
              <a:rPr lang="en-US" sz="1400" b="1" dirty="0">
                <a:cs typeface="Arial" charset="0"/>
              </a:rPr>
              <a:t>Restriction on Disclosure and Use of Data</a:t>
            </a:r>
          </a:p>
          <a:p>
            <a:pPr algn="just">
              <a:lnSpc>
                <a:spcPct val="90000"/>
              </a:lnSpc>
              <a:spcBef>
                <a:spcPct val="0"/>
              </a:spcBef>
            </a:pPr>
            <a:r>
              <a:rPr lang="en-US" sz="1400" b="1" dirty="0">
                <a:cs typeface="Times New Roman" pitchFamily="18" charset="0"/>
              </a:rPr>
              <a:t>The data in this document contains trade secrets and confidential or proprietary information of my firm, the disclosure of which would provide a competitive advantage to others. As a result, this document shall not be disclosed, used or duplicated, in whole or in part, for any purpose. The data subject to this restriction are contained in the entire document. </a:t>
            </a:r>
            <a:endParaRPr lang="en-US" sz="1400" dirty="0"/>
          </a:p>
        </p:txBody>
      </p:sp>
      <p:pic>
        <p:nvPicPr>
          <p:cNvPr id="7" name="Picture 6">
            <a:extLst>
              <a:ext uri="{FF2B5EF4-FFF2-40B4-BE49-F238E27FC236}">
                <a16:creationId xmlns:a16="http://schemas.microsoft.com/office/drawing/2014/main" id="{B6D6EBA7-02C0-4AC6-9E42-7B3F147D3400}"/>
              </a:ext>
            </a:extLst>
          </p:cNvPr>
          <p:cNvPicPr>
            <a:picLocks noChangeAspect="1"/>
          </p:cNvPicPr>
          <p:nvPr/>
        </p:nvPicPr>
        <p:blipFill>
          <a:blip r:embed="rId3"/>
          <a:stretch>
            <a:fillRect/>
          </a:stretch>
        </p:blipFill>
        <p:spPr>
          <a:xfrm>
            <a:off x="0" y="0"/>
            <a:ext cx="1328065" cy="1231931"/>
          </a:xfrm>
          <a:prstGeom prst="rect">
            <a:avLst/>
          </a:prstGeom>
        </p:spPr>
      </p:pic>
      <p:sp>
        <p:nvSpPr>
          <p:cNvPr id="8" name="Title 1">
            <a:extLst>
              <a:ext uri="{FF2B5EF4-FFF2-40B4-BE49-F238E27FC236}">
                <a16:creationId xmlns:a16="http://schemas.microsoft.com/office/drawing/2014/main" id="{B59FC846-3018-877F-7AF6-0E98BF312B3F}"/>
              </a:ext>
            </a:extLst>
          </p:cNvPr>
          <p:cNvSpPr txBox="1">
            <a:spLocks/>
          </p:cNvSpPr>
          <p:nvPr/>
        </p:nvSpPr>
        <p:spPr>
          <a:xfrm>
            <a:off x="2597784" y="1972335"/>
            <a:ext cx="8915399" cy="557506"/>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9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One Day Training Program for Peer Reviewers</a:t>
            </a:r>
          </a:p>
        </p:txBody>
      </p:sp>
      <p:pic>
        <p:nvPicPr>
          <p:cNvPr id="9" name="Picture 8">
            <a:extLst>
              <a:ext uri="{FF2B5EF4-FFF2-40B4-BE49-F238E27FC236}">
                <a16:creationId xmlns:a16="http://schemas.microsoft.com/office/drawing/2014/main" id="{EA5B17B1-B8A3-C432-F1D9-271F16EDB6D8}"/>
              </a:ext>
            </a:extLst>
          </p:cNvPr>
          <p:cNvPicPr>
            <a:picLocks noChangeAspect="1"/>
          </p:cNvPicPr>
          <p:nvPr/>
        </p:nvPicPr>
        <p:blipFill>
          <a:blip r:embed="rId4"/>
          <a:stretch>
            <a:fillRect/>
          </a:stretch>
        </p:blipFill>
        <p:spPr>
          <a:xfrm>
            <a:off x="-3773" y="1262411"/>
            <a:ext cx="1328065" cy="1231932"/>
          </a:xfrm>
          <a:prstGeom prst="rect">
            <a:avLst/>
          </a:prstGeom>
        </p:spPr>
      </p:pic>
    </p:spTree>
    <p:extLst>
      <p:ext uri="{BB962C8B-B14F-4D97-AF65-F5344CB8AC3E}">
        <p14:creationId xmlns:p14="http://schemas.microsoft.com/office/powerpoint/2010/main" val="73944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Process of Peer Review</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Review of General Controls</a:t>
            </a:r>
          </a:p>
          <a:p>
            <a:pPr marL="356870" indent="-344805">
              <a:spcBef>
                <a:spcPts val="202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Final selection of sample</a:t>
            </a:r>
          </a:p>
          <a:p>
            <a:pPr marL="356870" indent="-344805">
              <a:spcBef>
                <a:spcPts val="1995"/>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Review of records</a:t>
            </a:r>
          </a:p>
          <a:p>
            <a:pPr marL="356870" indent="-344805">
              <a:spcBef>
                <a:spcPts val="1995"/>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Preliminary report to PU </a:t>
            </a:r>
          </a:p>
          <a:p>
            <a:pPr marL="356870" indent="-344805">
              <a:spcBef>
                <a:spcPts val="2014"/>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PU’s response thereof to the Reviewer</a:t>
            </a:r>
          </a:p>
          <a:p>
            <a:pPr marL="356870" indent="-344805">
              <a:spcBef>
                <a:spcPts val="1995"/>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Interim/Final Report</a:t>
            </a:r>
          </a:p>
          <a:p>
            <a:pPr marL="356870" indent="-344805">
              <a:spcBef>
                <a:spcPts val="1995"/>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Issue of Certificate</a:t>
            </a: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7552" y="650240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0654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Documentation</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marL="0" indent="0" algn="just">
              <a:spcBef>
                <a:spcPts val="600"/>
              </a:spcBef>
              <a:buNone/>
            </a:pPr>
            <a:r>
              <a:rPr lang="en-US" sz="2800" b="1" dirty="0">
                <a:latin typeface="Tahoma" panose="020B0604030504040204" pitchFamily="34" charset="0"/>
                <a:ea typeface="Tahoma" panose="020B0604030504040204" pitchFamily="34" charset="0"/>
                <a:cs typeface="Tahoma" panose="020B0604030504040204" pitchFamily="34" charset="0"/>
              </a:rPr>
              <a:t>The firm should establish the Policies &amp; Procedures requiring appropriate documentation to provide  evidence of the operation of each element of its system of Quality Control, i.e.</a:t>
            </a:r>
          </a:p>
          <a:p>
            <a:pPr>
              <a:spcBef>
                <a:spcPts val="600"/>
              </a:spcBef>
              <a:buFont typeface="Arial" panose="020B0604020202020204" pitchFamily="34" charset="0"/>
              <a:buChar char="•"/>
            </a:pPr>
            <a:r>
              <a:rPr lang="en-US" sz="2800" b="1" dirty="0">
                <a:latin typeface="Tahoma" panose="020B0604030504040204" pitchFamily="34" charset="0"/>
                <a:ea typeface="Tahoma" panose="020B0604030504040204" pitchFamily="34" charset="0"/>
                <a:cs typeface="Tahoma" panose="020B0604030504040204" pitchFamily="34" charset="0"/>
              </a:rPr>
              <a:t>Leadership responsibilities for quality within the firm;</a:t>
            </a:r>
          </a:p>
          <a:p>
            <a:pPr>
              <a:spcBef>
                <a:spcPts val="600"/>
              </a:spcBef>
              <a:buFont typeface="Arial" panose="020B0604020202020204" pitchFamily="34" charset="0"/>
              <a:buChar char="•"/>
            </a:pPr>
            <a:r>
              <a:rPr lang="en-US" sz="2800" b="1" dirty="0">
                <a:latin typeface="Tahoma" panose="020B0604030504040204" pitchFamily="34" charset="0"/>
                <a:ea typeface="Tahoma" panose="020B0604030504040204" pitchFamily="34" charset="0"/>
                <a:cs typeface="Tahoma" panose="020B0604030504040204" pitchFamily="34" charset="0"/>
              </a:rPr>
              <a:t>Ethical Requirements</a:t>
            </a:r>
          </a:p>
          <a:p>
            <a:pPr>
              <a:spcBef>
                <a:spcPts val="600"/>
              </a:spcBef>
              <a:buFont typeface="Arial" panose="020B0604020202020204" pitchFamily="34" charset="0"/>
              <a:buChar char="•"/>
            </a:pPr>
            <a:r>
              <a:rPr lang="en-US" sz="2800" b="1" dirty="0">
                <a:latin typeface="Tahoma" panose="020B0604030504040204" pitchFamily="34" charset="0"/>
                <a:ea typeface="Tahoma" panose="020B0604030504040204" pitchFamily="34" charset="0"/>
                <a:cs typeface="Tahoma" panose="020B0604030504040204" pitchFamily="34" charset="0"/>
              </a:rPr>
              <a:t>Acceptance and continuance of client relationships</a:t>
            </a:r>
          </a:p>
          <a:p>
            <a:pPr>
              <a:spcBef>
                <a:spcPts val="600"/>
              </a:spcBef>
              <a:buFont typeface="Arial" panose="020B0604020202020204" pitchFamily="34" charset="0"/>
              <a:buChar char="•"/>
            </a:pPr>
            <a:r>
              <a:rPr lang="en-US" sz="2800" b="1" dirty="0">
                <a:latin typeface="Tahoma" panose="020B0604030504040204" pitchFamily="34" charset="0"/>
                <a:ea typeface="Tahoma" panose="020B0604030504040204" pitchFamily="34" charset="0"/>
                <a:cs typeface="Tahoma" panose="020B0604030504040204" pitchFamily="34" charset="0"/>
              </a:rPr>
              <a:t>Human Resources.</a:t>
            </a:r>
          </a:p>
          <a:p>
            <a:pPr>
              <a:spcBef>
                <a:spcPts val="600"/>
              </a:spcBef>
              <a:buFont typeface="Arial" panose="020B0604020202020204" pitchFamily="34" charset="0"/>
              <a:buChar char="•"/>
            </a:pPr>
            <a:r>
              <a:rPr lang="en-US" sz="2800" b="1" dirty="0">
                <a:latin typeface="Tahoma" panose="020B0604030504040204" pitchFamily="34" charset="0"/>
                <a:ea typeface="Tahoma" panose="020B0604030504040204" pitchFamily="34" charset="0"/>
                <a:cs typeface="Tahoma" panose="020B0604030504040204" pitchFamily="34" charset="0"/>
              </a:rPr>
              <a:t>Engagement Performance.</a:t>
            </a:r>
          </a:p>
          <a:p>
            <a:pPr>
              <a:spcBef>
                <a:spcPts val="600"/>
              </a:spcBef>
              <a:buFont typeface="Arial" panose="020B0604020202020204" pitchFamily="34" charset="0"/>
              <a:buChar char="•"/>
            </a:pPr>
            <a:r>
              <a:rPr lang="en-US" sz="2800" b="1" dirty="0">
                <a:latin typeface="Tahoma" panose="020B0604030504040204" pitchFamily="34" charset="0"/>
                <a:ea typeface="Tahoma" panose="020B0604030504040204" pitchFamily="34" charset="0"/>
                <a:cs typeface="Tahoma" panose="020B0604030504040204" pitchFamily="34" charset="0"/>
              </a:rPr>
              <a:t>Monitoring.</a:t>
            </a: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12768" y="649224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74044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Documentation</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marL="12065" indent="0">
              <a:spcBef>
                <a:spcPts val="100"/>
              </a:spcBef>
              <a:buNone/>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General Documents </a:t>
            </a:r>
          </a:p>
          <a:p>
            <a:pPr marL="12065" indent="0">
              <a:spcBef>
                <a:spcPts val="100"/>
              </a:spcBef>
              <a:buNone/>
              <a:tabLst>
                <a:tab pos="356870" algn="l"/>
                <a:tab pos="357505" algn="l"/>
              </a:tabLst>
            </a:pPr>
            <a:endParaRPr lang="en-US" sz="2800" b="1" dirty="0">
              <a:latin typeface="Tahoma" panose="020B0604030504040204" pitchFamily="34" charset="0"/>
              <a:ea typeface="Tahoma" panose="020B0604030504040204" pitchFamily="34" charset="0"/>
              <a:cs typeface="Tahoma" panose="020B0604030504040204" pitchFamily="34" charset="0"/>
            </a:endParaRP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Profile of the PU</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Registration papers – Partnership Deed, Firm Registration with Registrar</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of Firms and with ICAI and all documents regarding changes therein</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Details of Employees – Qualified, Semi-skilled and unskilled, including articled assistants</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Details of branches, if any.</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List of Attestation Clients</a:t>
            </a: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7552"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6503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Documentation</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marL="12065" indent="0">
              <a:spcBef>
                <a:spcPts val="100"/>
              </a:spcBef>
              <a:buNone/>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Policies of PU</a:t>
            </a:r>
          </a:p>
          <a:p>
            <a:pPr marL="12065" indent="0">
              <a:spcBef>
                <a:spcPts val="100"/>
              </a:spcBef>
              <a:buNone/>
              <a:tabLst>
                <a:tab pos="356870" algn="l"/>
                <a:tab pos="357505" algn="l"/>
              </a:tabLst>
            </a:pPr>
            <a:endParaRPr lang="en-US" sz="2800" b="1" dirty="0">
              <a:latin typeface="Tahoma" panose="020B0604030504040204" pitchFamily="34" charset="0"/>
              <a:ea typeface="Tahoma" panose="020B0604030504040204" pitchFamily="34" charset="0"/>
              <a:cs typeface="Tahoma" panose="020B0604030504040204" pitchFamily="34" charset="0"/>
            </a:endParaRP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Quality Control Manual </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Independence Policy for Partners and Employees</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CPE Policy for Partners and Employees</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Employment Policy</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Training Policy</a:t>
            </a:r>
          </a:p>
          <a:p>
            <a:pPr marL="356870" indent="-344805">
              <a:spcBef>
                <a:spcPts val="100"/>
              </a:spcBef>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Documentation Policy</a:t>
            </a: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2608" y="648208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3565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Documents before Review</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marL="12065" indent="0">
              <a:spcBef>
                <a:spcPts val="100"/>
              </a:spcBef>
              <a:buNone/>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Procedures of PU</a:t>
            </a:r>
          </a:p>
          <a:p>
            <a:pPr marL="350520" indent="-338455">
              <a:lnSpc>
                <a:spcPct val="100000"/>
              </a:lnSpc>
              <a:spcBef>
                <a:spcPts val="2130"/>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 for audit delegation</a:t>
            </a:r>
          </a:p>
          <a:p>
            <a:pPr marL="350520" indent="-338455">
              <a:lnSpc>
                <a:spcPct val="100000"/>
              </a:lnSpc>
              <a:spcBef>
                <a:spcPts val="1995"/>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 for scheduling and staffing of audits</a:t>
            </a:r>
          </a:p>
          <a:p>
            <a:pPr marL="350520" indent="-338455">
              <a:lnSpc>
                <a:spcPct val="100000"/>
              </a:lnSpc>
              <a:spcBef>
                <a:spcPts val="1995"/>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Procedures for review of audit process</a:t>
            </a:r>
          </a:p>
          <a:p>
            <a:pPr marL="350520" indent="-338455">
              <a:lnSpc>
                <a:spcPct val="100000"/>
              </a:lnSpc>
              <a:spcBef>
                <a:spcPts val="2014"/>
              </a:spcBef>
              <a:buChar char="•"/>
              <a:tabLst>
                <a:tab pos="350520" algn="l"/>
                <a:tab pos="351155" algn="l"/>
                <a:tab pos="4399915"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Procedures for supervision of audit process</a:t>
            </a:r>
          </a:p>
          <a:p>
            <a:pPr marL="350520" indent="-338455">
              <a:lnSpc>
                <a:spcPct val="100000"/>
              </a:lnSpc>
              <a:spcBef>
                <a:spcPts val="1995"/>
              </a:spcBef>
              <a:buChar char="•"/>
              <a:tabLst>
                <a:tab pos="350520" algn="l"/>
                <a:tab pos="351155" algn="l"/>
                <a:tab pos="4357370"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 for Engagement letters</a:t>
            </a:r>
          </a:p>
          <a:p>
            <a:pPr marL="350520" indent="-338455">
              <a:lnSpc>
                <a:spcPct val="100000"/>
              </a:lnSpc>
              <a:spcBef>
                <a:spcPts val="1995"/>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 for documentation</a:t>
            </a: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7552" y="650240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2510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Documents before Review</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marL="12065" indent="0">
              <a:spcBef>
                <a:spcPts val="100"/>
              </a:spcBef>
              <a:buNone/>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Other Documents</a:t>
            </a:r>
          </a:p>
          <a:p>
            <a:pPr marL="350520" indent="-338455">
              <a:lnSpc>
                <a:spcPct val="100000"/>
              </a:lnSpc>
              <a:spcBef>
                <a:spcPts val="2130"/>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Audit Plans</a:t>
            </a:r>
          </a:p>
          <a:p>
            <a:pPr marL="350520" indent="-338455">
              <a:lnSpc>
                <a:spcPct val="100000"/>
              </a:lnSpc>
              <a:spcBef>
                <a:spcPts val="1200"/>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Use of Audit </a:t>
            </a:r>
            <a:r>
              <a:rPr lang="en-US" sz="2800" b="1" dirty="0" err="1">
                <a:latin typeface="Tahoma" panose="020B0604030504040204" pitchFamily="34" charset="0"/>
                <a:ea typeface="Tahoma" panose="020B0604030504040204" pitchFamily="34" charset="0"/>
                <a:cs typeface="Tahoma" panose="020B0604030504040204" pitchFamily="34" charset="0"/>
              </a:rPr>
              <a:t>programmes</a:t>
            </a:r>
            <a:endParaRPr lang="en-US" sz="2800" b="1" dirty="0">
              <a:latin typeface="Tahoma" panose="020B0604030504040204" pitchFamily="34" charset="0"/>
              <a:ea typeface="Tahoma" panose="020B0604030504040204" pitchFamily="34" charset="0"/>
              <a:cs typeface="Tahoma" panose="020B0604030504040204" pitchFamily="34" charset="0"/>
            </a:endParaRPr>
          </a:p>
          <a:p>
            <a:pPr marL="350520" indent="-338455">
              <a:lnSpc>
                <a:spcPct val="100000"/>
              </a:lnSpc>
              <a:spcBef>
                <a:spcPts val="1205"/>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 for review</a:t>
            </a:r>
          </a:p>
          <a:p>
            <a:pPr marL="350520" indent="-338455">
              <a:lnSpc>
                <a:spcPct val="100000"/>
              </a:lnSpc>
              <a:spcBef>
                <a:spcPts val="1200"/>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Maintenance and </a:t>
            </a:r>
            <a:r>
              <a:rPr lang="en-US" sz="2800" b="1" dirty="0" err="1">
                <a:latin typeface="Tahoma" panose="020B0604030504040204" pitchFamily="34" charset="0"/>
                <a:ea typeface="Tahoma" panose="020B0604030504040204" pitchFamily="34" charset="0"/>
                <a:cs typeface="Tahoma" panose="020B0604030504040204" pitchFamily="34" charset="0"/>
              </a:rPr>
              <a:t>retreivability</a:t>
            </a:r>
            <a:r>
              <a:rPr lang="en-US" sz="2800" b="1" dirty="0">
                <a:latin typeface="Tahoma" panose="020B0604030504040204" pitchFamily="34" charset="0"/>
                <a:ea typeface="Tahoma" panose="020B0604030504040204" pitchFamily="34" charset="0"/>
                <a:cs typeface="Tahoma" panose="020B0604030504040204" pitchFamily="34" charset="0"/>
              </a:rPr>
              <a:t> of Audit records</a:t>
            </a:r>
          </a:p>
          <a:p>
            <a:pPr marL="350520" indent="-338455">
              <a:lnSpc>
                <a:spcPct val="100000"/>
              </a:lnSpc>
              <a:spcBef>
                <a:spcPts val="1200"/>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Compilation of Clients’ business</a:t>
            </a:r>
          </a:p>
          <a:p>
            <a:pPr marL="350520" indent="-338455">
              <a:lnSpc>
                <a:spcPct val="100000"/>
              </a:lnSpc>
              <a:spcBef>
                <a:spcPts val="1205"/>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 for compliance and substantive tests</a:t>
            </a:r>
          </a:p>
          <a:p>
            <a:pPr marL="350520" indent="-338455">
              <a:lnSpc>
                <a:spcPct val="100000"/>
              </a:lnSpc>
              <a:spcBef>
                <a:spcPts val="1200"/>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Staff files and records</a:t>
            </a: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12768"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5841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Documents before Review</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marL="12065" indent="0">
              <a:spcBef>
                <a:spcPts val="600"/>
              </a:spcBef>
              <a:buNone/>
              <a:tabLst>
                <a:tab pos="356870" algn="l"/>
                <a:tab pos="357505" algn="l"/>
              </a:tabLst>
            </a:pPr>
            <a:r>
              <a:rPr lang="en-US" sz="2800" b="1" dirty="0">
                <a:latin typeface="Tahoma" panose="020B0604030504040204" pitchFamily="34" charset="0"/>
                <a:ea typeface="Tahoma" panose="020B0604030504040204" pitchFamily="34" charset="0"/>
                <a:cs typeface="Tahoma" panose="020B0604030504040204" pitchFamily="34" charset="0"/>
              </a:rPr>
              <a:t>Other Documents</a:t>
            </a:r>
          </a:p>
          <a:p>
            <a:pPr marL="350520" indent="-338455">
              <a:lnSpc>
                <a:spcPct val="100000"/>
              </a:lnSpc>
              <a:spcBef>
                <a:spcPts val="600"/>
              </a:spcBef>
              <a:buChar char="•"/>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Checklists for Accounting Standards</a:t>
            </a:r>
          </a:p>
          <a:p>
            <a:pPr marL="350520" indent="-338455">
              <a:spcBef>
                <a:spcPts val="600"/>
              </a:spcBef>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Checklists for Auditing Standards</a:t>
            </a:r>
          </a:p>
          <a:p>
            <a:pPr marL="350520" indent="-338455">
              <a:spcBef>
                <a:spcPts val="600"/>
              </a:spcBef>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Procedure for arriving at an opinion</a:t>
            </a:r>
          </a:p>
          <a:p>
            <a:pPr marL="350520" indent="-338455">
              <a:spcBef>
                <a:spcPts val="600"/>
              </a:spcBef>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Review of opinion</a:t>
            </a:r>
          </a:p>
          <a:p>
            <a:pPr marL="350520" indent="-338455">
              <a:spcBef>
                <a:spcPts val="600"/>
              </a:spcBef>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Drafting of Report</a:t>
            </a:r>
          </a:p>
          <a:p>
            <a:pPr marL="350520" indent="-338455">
              <a:spcBef>
                <a:spcPts val="600"/>
              </a:spcBef>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Fully filled up questionnaire</a:t>
            </a:r>
          </a:p>
          <a:p>
            <a:pPr marL="350520" indent="-338455">
              <a:spcBef>
                <a:spcPts val="600"/>
              </a:spcBef>
              <a:tabLst>
                <a:tab pos="350520" algn="l"/>
                <a:tab pos="351155" algn="l"/>
              </a:tabLst>
            </a:pPr>
            <a:r>
              <a:rPr lang="en-US" sz="2800" b="1" dirty="0">
                <a:latin typeface="Tahoma" panose="020B0604030504040204" pitchFamily="34" charset="0"/>
                <a:ea typeface="Tahoma" panose="020B0604030504040204" pitchFamily="34" charset="0"/>
                <a:cs typeface="Tahoma" panose="020B0604030504040204" pitchFamily="34" charset="0"/>
              </a:rPr>
              <a:t>Records of sample clients selected by PR</a:t>
            </a: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7552"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35742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782E-A968-4BED-A1B4-AC7EDCAE9D1B}"/>
              </a:ext>
            </a:extLst>
          </p:cNvPr>
          <p:cNvSpPr>
            <a:spLocks noGrp="1"/>
          </p:cNvSpPr>
          <p:nvPr>
            <p:ph type="title"/>
          </p:nvPr>
        </p:nvSpPr>
        <p:spPr>
          <a:xfrm>
            <a:off x="2589212" y="255435"/>
            <a:ext cx="8911687" cy="691343"/>
          </a:xfrm>
        </p:spPr>
        <p:txBody>
          <a:bodyPr>
            <a:normAutofit fontScale="90000"/>
          </a:bodyPr>
          <a:lstStyle/>
          <a:p>
            <a:pPr algn="ctr"/>
            <a:r>
              <a:rPr lang="en-US" b="1" dirty="0">
                <a:solidFill>
                  <a:schemeClr val="accent4">
                    <a:lumMod val="75000"/>
                  </a:schemeClr>
                </a:solidFill>
              </a:rPr>
              <a:t>SA 230 Audit Documentation</a:t>
            </a:r>
            <a:endParaRPr lang="en-IN" dirty="0"/>
          </a:p>
        </p:txBody>
      </p:sp>
      <p:sp>
        <p:nvSpPr>
          <p:cNvPr id="3" name="Content Placeholder 2">
            <a:extLst>
              <a:ext uri="{FF2B5EF4-FFF2-40B4-BE49-F238E27FC236}">
                <a16:creationId xmlns:a16="http://schemas.microsoft.com/office/drawing/2014/main" id="{D6DA12EB-078E-4D9A-AE96-F9626D5D813E}"/>
              </a:ext>
            </a:extLst>
          </p:cNvPr>
          <p:cNvSpPr>
            <a:spLocks noGrp="1"/>
          </p:cNvSpPr>
          <p:nvPr>
            <p:ph idx="1"/>
          </p:nvPr>
        </p:nvSpPr>
        <p:spPr>
          <a:xfrm>
            <a:off x="2227691" y="970343"/>
            <a:ext cx="9273208" cy="5364195"/>
          </a:xfrm>
        </p:spPr>
        <p:txBody>
          <a:bodyPr anchor="t">
            <a:noAutofit/>
          </a:bodyPr>
          <a:lstStyle/>
          <a:p>
            <a:pPr marL="9525" lvl="2" indent="0">
              <a:spcBef>
                <a:spcPts val="600"/>
              </a:spcBef>
              <a:spcAft>
                <a:spcPts val="600"/>
              </a:spcAft>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Nature &amp; Purpose of Audit Documentation</a:t>
            </a:r>
          </a:p>
          <a:p>
            <a:pPr marL="9525" lvl="2" indent="0">
              <a:spcBef>
                <a:spcPts val="600"/>
              </a:spcBef>
              <a:spcAft>
                <a:spcPts val="600"/>
              </a:spcAft>
              <a:buNone/>
            </a:pP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9525" lvl="2" indent="0" algn="just">
              <a:spcBef>
                <a:spcPts val="600"/>
              </a:spcBef>
              <a:spcAft>
                <a:spcPts val="600"/>
              </a:spcAft>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Evidence of Auditors basis for a conclusion about the achievement of overall objectives of the auditor and</a:t>
            </a:r>
          </a:p>
          <a:p>
            <a:pPr marL="9525" lvl="2" indent="0" algn="just">
              <a:spcBef>
                <a:spcPts val="600"/>
              </a:spcBef>
              <a:spcAft>
                <a:spcPts val="600"/>
              </a:spcAft>
              <a:buNone/>
            </a:pP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9525" lvl="2" indent="0" algn="just">
              <a:spcBef>
                <a:spcPts val="600"/>
              </a:spcBef>
              <a:spcAft>
                <a:spcPts val="600"/>
              </a:spcAft>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Evidence that the audit was planned and performed in accordance with SAs and applicable legal and regulatory requirements.</a:t>
            </a:r>
          </a:p>
        </p:txBody>
      </p:sp>
      <p:sp>
        <p:nvSpPr>
          <p:cNvPr id="4" name="Slide Number Placeholder 3">
            <a:extLst>
              <a:ext uri="{FF2B5EF4-FFF2-40B4-BE49-F238E27FC236}">
                <a16:creationId xmlns:a16="http://schemas.microsoft.com/office/drawing/2014/main" id="{B71B27C3-00A8-4E93-B048-322681100420}"/>
              </a:ext>
            </a:extLst>
          </p:cNvPr>
          <p:cNvSpPr>
            <a:spLocks noGrp="1"/>
          </p:cNvSpPr>
          <p:nvPr>
            <p:ph type="sldNum" sz="quarter" idx="12"/>
          </p:nvPr>
        </p:nvSpPr>
        <p:spPr>
          <a:xfrm>
            <a:off x="-624" y="6486938"/>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474312BF-B10E-4795-87DF-20FB4C1EA83D}"/>
              </a:ext>
            </a:extLst>
          </p:cNvPr>
          <p:cNvSpPr txBox="1">
            <a:spLocks/>
          </p:cNvSpPr>
          <p:nvPr/>
        </p:nvSpPr>
        <p:spPr>
          <a:xfrm>
            <a:off x="8770688" y="6505888"/>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12720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093198" y="311564"/>
            <a:ext cx="7078512" cy="658780"/>
          </a:xfrm>
        </p:spPr>
        <p:txBody>
          <a:bodyPr>
            <a:normAutofit fontScale="90000"/>
          </a:bodyPr>
          <a:lstStyle/>
          <a:p>
            <a:pPr algn="ctr"/>
            <a:r>
              <a:rPr lang="en-US" b="1" dirty="0">
                <a:solidFill>
                  <a:schemeClr val="accent4">
                    <a:lumMod val="75000"/>
                  </a:schemeClr>
                </a:solidFill>
              </a:rPr>
              <a:t>SA 230 Audit Documentation</a:t>
            </a:r>
            <a:endParaRPr lang="en-IN" dirty="0"/>
          </a:p>
        </p:txBody>
      </p:sp>
      <p:sp>
        <p:nvSpPr>
          <p:cNvPr id="3" name="Content Placeholder 2">
            <a:extLst>
              <a:ext uri="{FF2B5EF4-FFF2-40B4-BE49-F238E27FC236}">
                <a16:creationId xmlns:a16="http://schemas.microsoft.com/office/drawing/2014/main" id="{3806A696-9F87-4E0A-8584-D95E44516336}"/>
              </a:ext>
            </a:extLst>
          </p:cNvPr>
          <p:cNvSpPr>
            <a:spLocks noGrp="1"/>
          </p:cNvSpPr>
          <p:nvPr>
            <p:ph idx="1"/>
          </p:nvPr>
        </p:nvSpPr>
        <p:spPr>
          <a:xfrm>
            <a:off x="1656582" y="1142032"/>
            <a:ext cx="9025272" cy="5339333"/>
          </a:xfrm>
        </p:spPr>
        <p:txBody>
          <a:bodyPr anchor="t">
            <a:noAutofit/>
          </a:bodyPr>
          <a:lstStyle/>
          <a:p>
            <a:pPr marL="0" lvl="0" indent="0">
              <a:spcBef>
                <a:spcPts val="0"/>
              </a:spcBef>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Trebuchet MS"/>
            </a:endParaRPr>
          </a:p>
          <a:p>
            <a:pPr marL="0" lvl="0" indent="0">
              <a:spcBef>
                <a:spcPts val="0"/>
              </a:spcBef>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Trebuchet MS"/>
              </a:rPr>
              <a:t>Important to conduct audit as per SA &amp; </a:t>
            </a:r>
          </a:p>
          <a:p>
            <a:pPr marL="0" lvl="0" indent="0">
              <a:spcBef>
                <a:spcPts val="0"/>
              </a:spcBef>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Trebuchet MS"/>
              </a:rPr>
              <a:t>adequately document the same to serve </a:t>
            </a:r>
          </a:p>
          <a:p>
            <a:pPr marL="0" lvl="0" indent="0">
              <a:spcBef>
                <a:spcPts val="0"/>
              </a:spcBef>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Trebuchet MS"/>
              </a:rPr>
              <a:t>as an audit trail to ensure NIL error or </a:t>
            </a:r>
          </a:p>
          <a:p>
            <a:pPr marL="0" lvl="0" indent="0">
              <a:spcBef>
                <a:spcPts val="0"/>
              </a:spcBef>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Trebuchet MS"/>
              </a:rPr>
              <a:t>negligence in discharge of professional duties</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spcBef>
                <a:spcPts val="0"/>
              </a:spcBef>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Trebuchet MS"/>
            </a:endParaRPr>
          </a:p>
          <a:p>
            <a:pPr marL="0" lvl="0" indent="0">
              <a:spcBef>
                <a:spcPts val="0"/>
              </a:spcBef>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Trebuchet MS"/>
              </a:rPr>
              <a:t>Auditor is held guilty of professional misconduct </a:t>
            </a:r>
          </a:p>
          <a:p>
            <a:pPr marL="0" lvl="0" indent="0">
              <a:spcBef>
                <a:spcPts val="0"/>
              </a:spcBef>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Trebuchet MS"/>
              </a:rPr>
              <a:t>if he/she fails to comply with the requirements of SA’s</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a:xfrm>
            <a:off x="7552" y="6481682"/>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7" name="Google Shape;214;p28">
            <a:extLst>
              <a:ext uri="{FF2B5EF4-FFF2-40B4-BE49-F238E27FC236}">
                <a16:creationId xmlns:a16="http://schemas.microsoft.com/office/drawing/2014/main" id="{E394A565-8044-4C76-A546-CA5EE0BD3BD5}"/>
              </a:ext>
            </a:extLst>
          </p:cNvPr>
          <p:cNvPicPr preferRelativeResize="0"/>
          <p:nvPr/>
        </p:nvPicPr>
        <p:blipFill rotWithShape="1">
          <a:blip r:embed="rId2">
            <a:alphaModFix/>
          </a:blip>
          <a:srcRect/>
          <a:stretch/>
        </p:blipFill>
        <p:spPr>
          <a:xfrm>
            <a:off x="9171709" y="-34636"/>
            <a:ext cx="3020291" cy="2459181"/>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p14="http://schemas.microsoft.com/office/powerpoint/2010/main" val="39240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1856505" y="81864"/>
            <a:ext cx="9975271" cy="649853"/>
          </a:xfrm>
        </p:spPr>
        <p:txBody>
          <a:bodyPr>
            <a:normAutofit fontScale="90000"/>
          </a:bodyPr>
          <a:lstStyle/>
          <a:p>
            <a:pPr algn="ctr"/>
            <a:r>
              <a:rPr lang="en-US" b="1" dirty="0">
                <a:solidFill>
                  <a:schemeClr val="accent4">
                    <a:lumMod val="75000"/>
                  </a:schemeClr>
                </a:solidFill>
              </a:rPr>
              <a:t>SA 230 Audit Documentation</a:t>
            </a:r>
            <a:endParaRPr lang="en-IN" dirty="0"/>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a:xfrm>
            <a:off x="529284" y="792730"/>
            <a:ext cx="782295" cy="360177"/>
          </a:xfrm>
        </p:spPr>
        <p:txBody>
          <a:bodyPr/>
          <a:lstStyle/>
          <a:p>
            <a:fld id="{D57F1E4F-1CFF-5643-939E-217C01CDF565}" type="slidenum">
              <a:rPr lang="en-US" smtClean="0"/>
              <a:pPr/>
              <a:t>19</a:t>
            </a:fld>
            <a:endParaRPr lang="en-US" dirty="0"/>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60314" y="6497196"/>
            <a:ext cx="3210774" cy="36080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11" name="Google Shape;222;p29">
            <a:extLst>
              <a:ext uri="{FF2B5EF4-FFF2-40B4-BE49-F238E27FC236}">
                <a16:creationId xmlns:a16="http://schemas.microsoft.com/office/drawing/2014/main" id="{C877F6D3-583F-4545-9DCE-CE2B56F2AECC}"/>
              </a:ext>
            </a:extLst>
          </p:cNvPr>
          <p:cNvSpPr/>
          <p:nvPr/>
        </p:nvSpPr>
        <p:spPr>
          <a:xfrm>
            <a:off x="1856507" y="731717"/>
            <a:ext cx="9975272" cy="5765479"/>
          </a:xfrm>
          <a:prstGeom prst="roundRect">
            <a:avLst>
              <a:gd name="adj" fmla="val 2913"/>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225;p29">
            <a:extLst>
              <a:ext uri="{FF2B5EF4-FFF2-40B4-BE49-F238E27FC236}">
                <a16:creationId xmlns:a16="http://schemas.microsoft.com/office/drawing/2014/main" id="{6A8D1FD7-0D4B-45C7-B3F1-5BB85686AD49}"/>
              </a:ext>
            </a:extLst>
          </p:cNvPr>
          <p:cNvSpPr txBox="1"/>
          <p:nvPr/>
        </p:nvSpPr>
        <p:spPr>
          <a:xfrm>
            <a:off x="2632670" y="1032459"/>
            <a:ext cx="8084271" cy="3946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a:solidFill>
                  <a:schemeClr val="tx2"/>
                </a:solidFill>
                <a:latin typeface="Verdana" pitchFamily="34" charset="0"/>
                <a:ea typeface="Verdana" pitchFamily="34" charset="0"/>
                <a:sym typeface="Trebuchet MS"/>
              </a:rPr>
              <a:t>Documentation requirements under:</a:t>
            </a:r>
            <a:endParaRPr sz="2800" dirty="0">
              <a:solidFill>
                <a:schemeClr val="tx2"/>
              </a:solidFill>
              <a:latin typeface="Verdana" pitchFamily="34" charset="0"/>
              <a:ea typeface="Verdana" pitchFamily="34" charset="0"/>
              <a:sym typeface="Trebuchet MS"/>
            </a:endParaRPr>
          </a:p>
        </p:txBody>
      </p:sp>
      <p:sp>
        <p:nvSpPr>
          <p:cNvPr id="13" name="Google Shape;226;p29">
            <a:extLst>
              <a:ext uri="{FF2B5EF4-FFF2-40B4-BE49-F238E27FC236}">
                <a16:creationId xmlns:a16="http://schemas.microsoft.com/office/drawing/2014/main" id="{101A91E0-D79F-4D8C-928E-160E455C2933}"/>
              </a:ext>
            </a:extLst>
          </p:cNvPr>
          <p:cNvSpPr/>
          <p:nvPr/>
        </p:nvSpPr>
        <p:spPr>
          <a:xfrm>
            <a:off x="2422709" y="1787950"/>
            <a:ext cx="1878666" cy="3449068"/>
          </a:xfrm>
          <a:prstGeom prst="roundRect">
            <a:avLst>
              <a:gd name="adj" fmla="val 9599"/>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220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240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250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260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265</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299</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300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315</a:t>
            </a:r>
            <a:endParaRPr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endParaRPr>
          </a:p>
        </p:txBody>
      </p:sp>
      <p:sp>
        <p:nvSpPr>
          <p:cNvPr id="17" name="Google Shape;227;p29">
            <a:extLst>
              <a:ext uri="{FF2B5EF4-FFF2-40B4-BE49-F238E27FC236}">
                <a16:creationId xmlns:a16="http://schemas.microsoft.com/office/drawing/2014/main" id="{E33C29B5-086D-4B08-A7EA-C332F55AB04D}"/>
              </a:ext>
            </a:extLst>
          </p:cNvPr>
          <p:cNvSpPr/>
          <p:nvPr/>
        </p:nvSpPr>
        <p:spPr>
          <a:xfrm>
            <a:off x="8909310" y="1787950"/>
            <a:ext cx="1483445" cy="3449067"/>
          </a:xfrm>
          <a:prstGeom prst="roundRect">
            <a:avLst>
              <a:gd name="adj" fmla="val 830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320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330 </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450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540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550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610</a:t>
            </a:r>
            <a:endParaRPr sz="24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SA 701</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19" name="Google Shape;229;p29">
            <a:extLst>
              <a:ext uri="{FF2B5EF4-FFF2-40B4-BE49-F238E27FC236}">
                <a16:creationId xmlns:a16="http://schemas.microsoft.com/office/drawing/2014/main" id="{E7D0BCA1-8A22-47E5-AC31-8F987FA2E016}"/>
              </a:ext>
            </a:extLst>
          </p:cNvPr>
          <p:cNvPicPr preferRelativeResize="0"/>
          <p:nvPr/>
        </p:nvPicPr>
        <p:blipFill rotWithShape="1">
          <a:blip r:embed="rId2">
            <a:alphaModFix/>
          </a:blip>
          <a:srcRect/>
          <a:stretch/>
        </p:blipFill>
        <p:spPr>
          <a:xfrm>
            <a:off x="5098247" y="2376919"/>
            <a:ext cx="3210774" cy="2104161"/>
          </a:xfrm>
          <a:prstGeom prst="roundRect">
            <a:avLst>
              <a:gd name="adj" fmla="val 8594"/>
            </a:avLst>
          </a:prstGeom>
          <a:solidFill>
            <a:srgbClr val="ECECEC"/>
          </a:solidFill>
          <a:ln>
            <a:noFill/>
          </a:ln>
          <a:effectLst>
            <a:reflection stA="38000" endPos="14000" dist="76200" dir="5400000" sy="-100000" algn="bl" rotWithShape="0"/>
          </a:effectLst>
        </p:spPr>
      </p:pic>
      <p:sp>
        <p:nvSpPr>
          <p:cNvPr id="3" name="Slide Number Placeholder 3">
            <a:extLst>
              <a:ext uri="{FF2B5EF4-FFF2-40B4-BE49-F238E27FC236}">
                <a16:creationId xmlns:a16="http://schemas.microsoft.com/office/drawing/2014/main" id="{36E5E0CB-4AD1-5853-ACE0-43D8E440A80C}"/>
              </a:ext>
            </a:extLst>
          </p:cNvPr>
          <p:cNvSpPr txBox="1">
            <a:spLocks/>
          </p:cNvSpPr>
          <p:nvPr/>
        </p:nvSpPr>
        <p:spPr>
          <a:xfrm>
            <a:off x="-2608" y="64857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407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A336-8F22-4BA2-AD5C-698D7890172B}"/>
              </a:ext>
            </a:extLst>
          </p:cNvPr>
          <p:cNvSpPr>
            <a:spLocks noGrp="1"/>
          </p:cNvSpPr>
          <p:nvPr>
            <p:ph type="title"/>
          </p:nvPr>
        </p:nvSpPr>
        <p:spPr>
          <a:xfrm>
            <a:off x="1484310" y="252364"/>
            <a:ext cx="10018713" cy="746760"/>
          </a:xfrm>
        </p:spPr>
        <p:txBody>
          <a:bodyPr/>
          <a:lstStyle/>
          <a:p>
            <a:pPr algn="ct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Disclaimer</a:t>
            </a:r>
            <a:endParaRPr lang="en-IN"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82339650-D8EF-4C83-BE5F-D9B8312143B7}"/>
              </a:ext>
            </a:extLst>
          </p:cNvPr>
          <p:cNvSpPr>
            <a:spLocks noGrp="1"/>
          </p:cNvSpPr>
          <p:nvPr>
            <p:ph idx="1"/>
          </p:nvPr>
        </p:nvSpPr>
        <p:spPr>
          <a:xfrm>
            <a:off x="2587623" y="1025199"/>
            <a:ext cx="8915400" cy="4807602"/>
          </a:xfrm>
        </p:spPr>
        <p:txBody>
          <a:bodyPr>
            <a:normAutofit/>
          </a:bodyPr>
          <a:lstStyle/>
          <a:p>
            <a:pPr marL="0" indent="0" algn="just">
              <a:buNone/>
            </a:pPr>
            <a:r>
              <a:rPr lang="en-US" sz="2400" dirty="0">
                <a:latin typeface="Tahoma" panose="020B0604030504040204" pitchFamily="34" charset="0"/>
                <a:ea typeface="Tahoma" panose="020B0604030504040204" pitchFamily="34" charset="0"/>
                <a:cs typeface="Tahoma" panose="020B0604030504040204" pitchFamily="34" charset="0"/>
              </a:rPr>
              <a:t>These are my personal views and can not be construed to be the views of the ICAI or my firm.</a:t>
            </a:r>
          </a:p>
          <a:p>
            <a:pPr marL="0" indent="0" algn="just">
              <a:buNone/>
            </a:pP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No representations or warranties are made by the RC/Branch/Study Circle of RC with regard to this presentation.</a:t>
            </a:r>
          </a:p>
          <a:p>
            <a:pPr marL="0" indent="0" algn="just">
              <a:buNone/>
            </a:pP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These views do not and shall not be considered as a professional advice.</a:t>
            </a:r>
          </a:p>
          <a:p>
            <a:pPr marL="0" indent="0" algn="just">
              <a:buNone/>
            </a:pP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This presentation should not be reproduced in part or in whole, in any manner or form, without our written permission.</a:t>
            </a:r>
          </a:p>
        </p:txBody>
      </p:sp>
      <p:sp>
        <p:nvSpPr>
          <p:cNvPr id="4" name="Slide Number Placeholder 3">
            <a:extLst>
              <a:ext uri="{FF2B5EF4-FFF2-40B4-BE49-F238E27FC236}">
                <a16:creationId xmlns:a16="http://schemas.microsoft.com/office/drawing/2014/main" id="{60EA9987-7A7D-48AC-A891-E5EE9553640F}"/>
              </a:ext>
            </a:extLst>
          </p:cNvPr>
          <p:cNvSpPr>
            <a:spLocks noGrp="1"/>
          </p:cNvSpPr>
          <p:nvPr>
            <p:ph type="sldNum" sz="quarter" idx="12"/>
          </p:nvPr>
        </p:nvSpPr>
        <p:spPr>
          <a:xfrm>
            <a:off x="9536" y="6484033"/>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CBB00AD-D170-4310-9675-7E9F9BE8DA8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5587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589212" y="294720"/>
            <a:ext cx="8911687" cy="658780"/>
          </a:xfrm>
        </p:spPr>
        <p:txBody>
          <a:bodyPr>
            <a:normAutofit fontScale="90000"/>
          </a:bodyPr>
          <a:lstStyle/>
          <a:p>
            <a:pPr algn="ctr"/>
            <a:r>
              <a:rPr lang="en-US" b="1" dirty="0">
                <a:solidFill>
                  <a:schemeClr val="accent4">
                    <a:lumMod val="75000"/>
                  </a:schemeClr>
                </a:solidFill>
              </a:rPr>
              <a:t>Audit Documentation</a:t>
            </a:r>
            <a:endParaRPr lang="en-IN" dirty="0"/>
          </a:p>
        </p:txBody>
      </p:sp>
      <p:sp>
        <p:nvSpPr>
          <p:cNvPr id="3" name="Content Placeholder 2">
            <a:extLst>
              <a:ext uri="{FF2B5EF4-FFF2-40B4-BE49-F238E27FC236}">
                <a16:creationId xmlns:a16="http://schemas.microsoft.com/office/drawing/2014/main" id="{3806A696-9F87-4E0A-8584-D95E44516336}"/>
              </a:ext>
            </a:extLst>
          </p:cNvPr>
          <p:cNvSpPr>
            <a:spLocks noGrp="1"/>
          </p:cNvSpPr>
          <p:nvPr>
            <p:ph idx="1"/>
          </p:nvPr>
        </p:nvSpPr>
        <p:spPr>
          <a:xfrm>
            <a:off x="1979612" y="1166127"/>
            <a:ext cx="9025272" cy="5339333"/>
          </a:xfrm>
        </p:spPr>
        <p:txBody>
          <a:bodyPr anchor="t">
            <a:noAutofit/>
          </a:bodyPr>
          <a:lstStyle/>
          <a:p>
            <a:pPr marL="171450" lvl="0" indent="-31750">
              <a:lnSpc>
                <a:spcPct val="90000"/>
              </a:lnSpc>
              <a:spcBef>
                <a:spcPts val="0"/>
              </a:spcBef>
              <a:buClr>
                <a:schemeClr val="dk1"/>
              </a:buClr>
              <a:buSzPts val="2200"/>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Cambria"/>
            </a:endParaRPr>
          </a:p>
          <a:p>
            <a:pPr marL="0" lvl="0" indent="0" algn="just">
              <a:lnSpc>
                <a:spcPct val="90000"/>
              </a:lnSpc>
              <a:spcBef>
                <a:spcPts val="750"/>
              </a:spcBef>
              <a:buClr>
                <a:schemeClr val="dk1"/>
              </a:buClr>
              <a:buSzPts val="2200"/>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Cambria"/>
              </a:rPr>
              <a:t>Record of audit procedures performed, relevant audit evidence obtained &amp; conclusions reached (working – work papers)</a:t>
            </a:r>
          </a:p>
          <a:p>
            <a:pPr marL="171450" lvl="0" indent="-31750">
              <a:lnSpc>
                <a:spcPct val="90000"/>
              </a:lnSpc>
              <a:spcBef>
                <a:spcPts val="750"/>
              </a:spcBef>
              <a:buClr>
                <a:schemeClr val="dk1"/>
              </a:buClr>
              <a:buSzPts val="2200"/>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Cambria"/>
            </a:endParaRPr>
          </a:p>
          <a:p>
            <a:pPr marL="0" lvl="0" indent="0" algn="just">
              <a:lnSpc>
                <a:spcPct val="90000"/>
              </a:lnSpc>
              <a:spcBef>
                <a:spcPts val="750"/>
              </a:spcBef>
              <a:buClr>
                <a:schemeClr val="dk1"/>
              </a:buClr>
              <a:buSzPts val="2200"/>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Cambria"/>
              </a:rPr>
              <a:t>Assists planning, performing, accountability &amp; responsibility fixation, audit supervision &amp; review  </a:t>
            </a:r>
          </a:p>
          <a:p>
            <a:pPr marL="171450" lvl="0" indent="-31750">
              <a:lnSpc>
                <a:spcPct val="90000"/>
              </a:lnSpc>
              <a:spcBef>
                <a:spcPts val="750"/>
              </a:spcBef>
              <a:buClr>
                <a:schemeClr val="dk1"/>
              </a:buClr>
              <a:buSzPts val="2200"/>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Cambria"/>
            </a:endParaRPr>
          </a:p>
          <a:p>
            <a:pPr marL="0" lvl="0" indent="0" algn="just">
              <a:lnSpc>
                <a:spcPct val="90000"/>
              </a:lnSpc>
              <a:spcBef>
                <a:spcPts val="750"/>
              </a:spcBef>
              <a:buClr>
                <a:schemeClr val="dk1"/>
              </a:buClr>
              <a:buSzPts val="2200"/>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sym typeface="Cambria"/>
              </a:rPr>
              <a:t>Record retention for future audits, &amp; conduct of quality controls (SQC 1).</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975" lvl="1" indent="0">
              <a:buNone/>
            </a:pP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a:xfrm>
            <a:off x="7552" y="648577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49602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589212" y="294720"/>
            <a:ext cx="8911687" cy="658780"/>
          </a:xfrm>
        </p:spPr>
        <p:txBody>
          <a:bodyPr>
            <a:normAutofit fontScale="90000"/>
          </a:bodyPr>
          <a:lstStyle/>
          <a:p>
            <a:pPr algn="ctr"/>
            <a:r>
              <a:rPr lang="en-US" b="1" dirty="0">
                <a:solidFill>
                  <a:schemeClr val="accent4">
                    <a:lumMod val="75000"/>
                  </a:schemeClr>
                </a:solidFill>
              </a:rPr>
              <a:t>SA 230 – Audit Documentation</a:t>
            </a:r>
            <a:endParaRPr lang="en-IN" dirty="0"/>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a:xfrm>
            <a:off x="7552" y="6482397"/>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Google Shape;260;p31">
            <a:extLst>
              <a:ext uri="{FF2B5EF4-FFF2-40B4-BE49-F238E27FC236}">
                <a16:creationId xmlns:a16="http://schemas.microsoft.com/office/drawing/2014/main" id="{C3F69B0F-8FD0-4F40-9BE9-882AB90AC92F}"/>
              </a:ext>
            </a:extLst>
          </p:cNvPr>
          <p:cNvSpPr txBox="1"/>
          <p:nvPr/>
        </p:nvSpPr>
        <p:spPr>
          <a:xfrm>
            <a:off x="4155441" y="1152907"/>
            <a:ext cx="4958080" cy="1509013"/>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Prepare documentation that is </a:t>
            </a:r>
            <a:r>
              <a:rPr lang="en-US"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sufficient &amp; appropriate</a:t>
            </a: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24" name="Google Shape;268;p31">
            <a:extLst>
              <a:ext uri="{FF2B5EF4-FFF2-40B4-BE49-F238E27FC236}">
                <a16:creationId xmlns:a16="http://schemas.microsoft.com/office/drawing/2014/main" id="{6C7BA922-66D3-4224-8764-4A538238D5A1}"/>
              </a:ext>
            </a:extLst>
          </p:cNvPr>
          <p:cNvSpPr txBox="1"/>
          <p:nvPr/>
        </p:nvSpPr>
        <p:spPr>
          <a:xfrm>
            <a:off x="6847840" y="3007861"/>
            <a:ext cx="4653059" cy="1637014"/>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Evidence</a:t>
            </a: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that audit was </a:t>
            </a:r>
            <a:r>
              <a:rPr lang="en-US"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planned &amp; performed</a:t>
            </a: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in accordance with </a:t>
            </a:r>
            <a:r>
              <a:rPr lang="en-US"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SAs </a:t>
            </a: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and </a:t>
            </a:r>
            <a:r>
              <a:rPr lang="en-US"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LRs</a:t>
            </a:r>
            <a:endParaRPr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6" name="Google Shape;264;p31">
            <a:extLst>
              <a:ext uri="{FF2B5EF4-FFF2-40B4-BE49-F238E27FC236}">
                <a16:creationId xmlns:a16="http://schemas.microsoft.com/office/drawing/2014/main" id="{3174C51A-560F-41D2-B1AC-80108D392810}"/>
              </a:ext>
            </a:extLst>
          </p:cNvPr>
          <p:cNvSpPr txBox="1"/>
          <p:nvPr/>
        </p:nvSpPr>
        <p:spPr>
          <a:xfrm>
            <a:off x="1824421" y="3016768"/>
            <a:ext cx="4653059" cy="1628108"/>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Provides </a:t>
            </a:r>
            <a:r>
              <a:rPr lang="en-US"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record of basis </a:t>
            </a: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for auditor’s report	</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8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00C0-7689-4C48-8F4F-9C5146D5D26B}"/>
              </a:ext>
            </a:extLst>
          </p:cNvPr>
          <p:cNvSpPr>
            <a:spLocks noGrp="1"/>
          </p:cNvSpPr>
          <p:nvPr>
            <p:ph type="title"/>
          </p:nvPr>
        </p:nvSpPr>
        <p:spPr>
          <a:xfrm>
            <a:off x="2592925" y="187471"/>
            <a:ext cx="8911687" cy="659258"/>
          </a:xfrm>
        </p:spPr>
        <p:txBody>
          <a:bodyPr>
            <a:normAutofit fontScale="90000"/>
          </a:bodyPr>
          <a:lstStyle/>
          <a:p>
            <a:pPr algn="ctr"/>
            <a:r>
              <a:rPr lang="en-US" b="1" dirty="0">
                <a:solidFill>
                  <a:schemeClr val="accent4">
                    <a:lumMod val="75000"/>
                  </a:schemeClr>
                </a:solidFill>
              </a:rPr>
              <a:t>SA 230 – Form and Contents</a:t>
            </a:r>
            <a:endParaRPr lang="en-IN" dirty="0"/>
          </a:p>
        </p:txBody>
      </p:sp>
      <p:sp>
        <p:nvSpPr>
          <p:cNvPr id="3" name="Content Placeholder 2">
            <a:extLst>
              <a:ext uri="{FF2B5EF4-FFF2-40B4-BE49-F238E27FC236}">
                <a16:creationId xmlns:a16="http://schemas.microsoft.com/office/drawing/2014/main" id="{D15B5A29-E356-4A2A-8D33-E7FD0BF261D9}"/>
              </a:ext>
            </a:extLst>
          </p:cNvPr>
          <p:cNvSpPr>
            <a:spLocks noGrp="1"/>
          </p:cNvSpPr>
          <p:nvPr>
            <p:ph idx="1"/>
          </p:nvPr>
        </p:nvSpPr>
        <p:spPr>
          <a:xfrm>
            <a:off x="2589212" y="970344"/>
            <a:ext cx="8915400" cy="5521896"/>
          </a:xfrm>
        </p:spPr>
        <p:txBody>
          <a:bodyPr anchor="t">
            <a:normAutofit/>
          </a:bodyPr>
          <a:lstStyle/>
          <a:p>
            <a:pPr marL="9525" lvl="2" indent="0">
              <a:spcBef>
                <a:spcPts val="600"/>
              </a:spcBef>
              <a:spcAft>
                <a:spcPts val="600"/>
              </a:spcAft>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To understand:</a:t>
            </a:r>
          </a:p>
          <a:p>
            <a:pPr marL="9525" lvl="2" indent="0">
              <a:spcBef>
                <a:spcPts val="600"/>
              </a:spcBef>
              <a:spcAft>
                <a:spcPts val="600"/>
              </a:spcAft>
              <a:buNone/>
            </a:pP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9525" lvl="2" indent="0">
              <a:spcBef>
                <a:spcPts val="600"/>
              </a:spcBef>
              <a:spcAft>
                <a:spcPts val="600"/>
              </a:spcAft>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The nature, timing and extent of the audit procedures performed.</a:t>
            </a:r>
          </a:p>
          <a:p>
            <a:pPr marL="9525" lvl="2" indent="0">
              <a:spcBef>
                <a:spcPts val="600"/>
              </a:spcBef>
              <a:spcAft>
                <a:spcPts val="600"/>
              </a:spcAft>
              <a:buNone/>
            </a:pP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9525" lvl="2" indent="0" algn="just">
              <a:spcBef>
                <a:spcPts val="600"/>
              </a:spcBef>
              <a:spcAft>
                <a:spcPts val="600"/>
              </a:spcAft>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Results of audit procedures performed, audit evidence obtained.</a:t>
            </a:r>
          </a:p>
          <a:p>
            <a:pPr marL="9525" lvl="2" indent="0">
              <a:spcBef>
                <a:spcPts val="600"/>
              </a:spcBef>
              <a:spcAft>
                <a:spcPts val="600"/>
              </a:spcAft>
              <a:buNone/>
            </a:pP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9525" lvl="2" indent="0" algn="just">
              <a:spcBef>
                <a:spcPts val="600"/>
              </a:spcBef>
              <a:spcAft>
                <a:spcPts val="600"/>
              </a:spcAft>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Significant matters arising during the audit, the conclusions reached thereon, and significant professional judgment made in reaching those conclusions.</a:t>
            </a:r>
          </a:p>
        </p:txBody>
      </p:sp>
      <p:sp>
        <p:nvSpPr>
          <p:cNvPr id="4" name="Slide Number Placeholder 3">
            <a:extLst>
              <a:ext uri="{FF2B5EF4-FFF2-40B4-BE49-F238E27FC236}">
                <a16:creationId xmlns:a16="http://schemas.microsoft.com/office/drawing/2014/main" id="{C72E8FD4-3888-4DB4-958C-3291EA7D03DC}"/>
              </a:ext>
            </a:extLst>
          </p:cNvPr>
          <p:cNvSpPr>
            <a:spLocks noGrp="1"/>
          </p:cNvSpPr>
          <p:nvPr>
            <p:ph type="sldNum" sz="quarter" idx="12"/>
          </p:nvPr>
        </p:nvSpPr>
        <p:spPr>
          <a:xfrm>
            <a:off x="-12768" y="648271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F1B84270-57A0-48BA-B68A-C1935F6F8665}"/>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163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EAFD-6D82-4467-A28B-079BA8D649C3}"/>
              </a:ext>
            </a:extLst>
          </p:cNvPr>
          <p:cNvSpPr>
            <a:spLocks noGrp="1"/>
          </p:cNvSpPr>
          <p:nvPr>
            <p:ph type="title"/>
          </p:nvPr>
        </p:nvSpPr>
        <p:spPr>
          <a:xfrm>
            <a:off x="2592925" y="311086"/>
            <a:ext cx="8911687" cy="659258"/>
          </a:xfrm>
        </p:spPr>
        <p:txBody>
          <a:bodyPr>
            <a:normAutofit fontScale="90000"/>
          </a:bodyPr>
          <a:lstStyle/>
          <a:p>
            <a:pPr algn="ctr"/>
            <a:r>
              <a:rPr lang="en-US" b="1" dirty="0">
                <a:solidFill>
                  <a:schemeClr val="accent4">
                    <a:lumMod val="75000"/>
                  </a:schemeClr>
                </a:solidFill>
              </a:rPr>
              <a:t>SA 230 – Documentation</a:t>
            </a:r>
            <a:endParaRPr lang="en-IN" dirty="0"/>
          </a:p>
        </p:txBody>
      </p:sp>
      <p:sp>
        <p:nvSpPr>
          <p:cNvPr id="3" name="Content Placeholder 2">
            <a:extLst>
              <a:ext uri="{FF2B5EF4-FFF2-40B4-BE49-F238E27FC236}">
                <a16:creationId xmlns:a16="http://schemas.microsoft.com/office/drawing/2014/main" id="{6537D623-BDFD-4EA0-8BE5-376956AA76FE}"/>
              </a:ext>
            </a:extLst>
          </p:cNvPr>
          <p:cNvSpPr>
            <a:spLocks noGrp="1"/>
          </p:cNvSpPr>
          <p:nvPr>
            <p:ph idx="1"/>
          </p:nvPr>
        </p:nvSpPr>
        <p:spPr>
          <a:xfrm>
            <a:off x="2175164" y="970344"/>
            <a:ext cx="9329448" cy="5521895"/>
          </a:xfrm>
        </p:spPr>
        <p:txBody>
          <a:bodyPr anchor="t">
            <a:normAutofit/>
          </a:bodyPr>
          <a:lstStyle/>
          <a:p>
            <a:pPr marL="9525" lvl="2" indent="0">
              <a:spcBef>
                <a:spcPts val="600"/>
              </a:spcBef>
              <a:spcAft>
                <a:spcPts val="600"/>
              </a:spcAft>
              <a:buNone/>
            </a:pPr>
            <a:r>
              <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rPr>
              <a:t>Audit Documentation depends on factors such as:</a:t>
            </a:r>
          </a:p>
          <a:p>
            <a:pPr marL="9525" lvl="2" indent="0">
              <a:spcBef>
                <a:spcPts val="600"/>
              </a:spcBef>
              <a:spcAft>
                <a:spcPts val="600"/>
              </a:spcAft>
              <a:buNone/>
            </a:pPr>
            <a:endPar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9525" lvl="2" indent="0">
              <a:spcBef>
                <a:spcPts val="600"/>
              </a:spcBef>
              <a:spcAft>
                <a:spcPts val="600"/>
              </a:spcAft>
              <a:buNone/>
            </a:pPr>
            <a:r>
              <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rPr>
              <a:t>Size and complexity of entity</a:t>
            </a:r>
          </a:p>
          <a:p>
            <a:pPr marL="9525" lvl="2" indent="0">
              <a:spcBef>
                <a:spcPts val="600"/>
              </a:spcBef>
              <a:spcAft>
                <a:spcPts val="600"/>
              </a:spcAft>
              <a:buNone/>
            </a:pPr>
            <a:r>
              <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rPr>
              <a:t>Nature of the audit procedures to be performed</a:t>
            </a:r>
          </a:p>
          <a:p>
            <a:pPr marL="9525" lvl="2" indent="0">
              <a:spcBef>
                <a:spcPts val="600"/>
              </a:spcBef>
              <a:spcAft>
                <a:spcPts val="600"/>
              </a:spcAft>
              <a:buNone/>
            </a:pPr>
            <a:r>
              <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rPr>
              <a:t>Identified risks of material misstatements</a:t>
            </a:r>
          </a:p>
          <a:p>
            <a:pPr marL="9525" lvl="2" indent="0">
              <a:spcBef>
                <a:spcPts val="600"/>
              </a:spcBef>
              <a:spcAft>
                <a:spcPts val="600"/>
              </a:spcAft>
              <a:buNone/>
            </a:pPr>
            <a:r>
              <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rPr>
              <a:t>Significance of the audit evidence obtained</a:t>
            </a:r>
          </a:p>
          <a:p>
            <a:pPr marL="9525" lvl="2" indent="0">
              <a:spcBef>
                <a:spcPts val="600"/>
              </a:spcBef>
              <a:spcAft>
                <a:spcPts val="600"/>
              </a:spcAft>
              <a:buNone/>
            </a:pPr>
            <a:r>
              <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rPr>
              <a:t>Nature and extent of exceptions identified</a:t>
            </a:r>
          </a:p>
          <a:p>
            <a:pPr marL="9525" lvl="2" indent="0">
              <a:spcBef>
                <a:spcPts val="600"/>
              </a:spcBef>
              <a:spcAft>
                <a:spcPts val="600"/>
              </a:spcAft>
              <a:buNone/>
            </a:pPr>
            <a:r>
              <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rPr>
              <a:t>Audit methodology and tools used</a:t>
            </a:r>
          </a:p>
        </p:txBody>
      </p:sp>
      <p:sp>
        <p:nvSpPr>
          <p:cNvPr id="4" name="Slide Number Placeholder 3">
            <a:extLst>
              <a:ext uri="{FF2B5EF4-FFF2-40B4-BE49-F238E27FC236}">
                <a16:creationId xmlns:a16="http://schemas.microsoft.com/office/drawing/2014/main" id="{39C48099-36ED-4586-A80D-A9D978DE595C}"/>
              </a:ext>
            </a:extLst>
          </p:cNvPr>
          <p:cNvSpPr>
            <a:spLocks noGrp="1"/>
          </p:cNvSpPr>
          <p:nvPr>
            <p:ph type="sldNum" sz="quarter" idx="12"/>
          </p:nvPr>
        </p:nvSpPr>
        <p:spPr>
          <a:xfrm>
            <a:off x="-624" y="648271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8C27C405-2001-4DB7-9AEE-856CEC79BF0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56904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769-ACF0-4FAD-A2AC-DB4A4922C294}"/>
              </a:ext>
            </a:extLst>
          </p:cNvPr>
          <p:cNvSpPr>
            <a:spLocks noGrp="1"/>
          </p:cNvSpPr>
          <p:nvPr>
            <p:ph type="title"/>
          </p:nvPr>
        </p:nvSpPr>
        <p:spPr>
          <a:xfrm>
            <a:off x="2592925" y="279001"/>
            <a:ext cx="8911687" cy="691343"/>
          </a:xfrm>
        </p:spPr>
        <p:txBody>
          <a:bodyPr>
            <a:normAutofit fontScale="90000"/>
          </a:bodyPr>
          <a:lstStyle/>
          <a:p>
            <a:pPr algn="ctr"/>
            <a:r>
              <a:rPr lang="en-US" b="1" dirty="0">
                <a:solidFill>
                  <a:schemeClr val="accent4">
                    <a:lumMod val="75000"/>
                  </a:schemeClr>
                </a:solidFill>
              </a:rPr>
              <a:t>SA 230 – Documentation</a:t>
            </a:r>
            <a:endParaRPr lang="en-IN" dirty="0"/>
          </a:p>
        </p:txBody>
      </p:sp>
      <p:sp>
        <p:nvSpPr>
          <p:cNvPr id="3" name="Content Placeholder 2">
            <a:extLst>
              <a:ext uri="{FF2B5EF4-FFF2-40B4-BE49-F238E27FC236}">
                <a16:creationId xmlns:a16="http://schemas.microsoft.com/office/drawing/2014/main" id="{0D2F6A11-7175-488E-A0CD-A8BF3A0F7457}"/>
              </a:ext>
            </a:extLst>
          </p:cNvPr>
          <p:cNvSpPr>
            <a:spLocks noGrp="1"/>
          </p:cNvSpPr>
          <p:nvPr>
            <p:ph idx="1"/>
          </p:nvPr>
        </p:nvSpPr>
        <p:spPr>
          <a:xfrm>
            <a:off x="2589212" y="970344"/>
            <a:ext cx="8915400" cy="5521896"/>
          </a:xfrm>
        </p:spPr>
        <p:txBody>
          <a:bodyPr anchor="t">
            <a:normAutofit/>
          </a:bodyPr>
          <a:lstStyle/>
          <a:p>
            <a:pPr marL="9525" lvl="2" indent="0">
              <a:spcBef>
                <a:spcPts val="600"/>
              </a:spcBef>
              <a:spcAft>
                <a:spcPts val="600"/>
              </a:spcAft>
              <a:buNone/>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Form of Documentation: (Paper/ Electronic)</a:t>
            </a:r>
          </a:p>
          <a:p>
            <a:pPr marL="466725" lvl="2" indent="-457200">
              <a:spcBef>
                <a:spcPts val="600"/>
              </a:spcBef>
              <a:spcAft>
                <a:spcPts val="600"/>
              </a:spcAft>
              <a:buFont typeface="Arial" panose="020B0604020202020204" pitchFamily="34" charset="0"/>
              <a:buChar char="•"/>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Audit Programs</a:t>
            </a:r>
          </a:p>
          <a:p>
            <a:pPr marL="466725" lvl="2" indent="-457200">
              <a:spcBef>
                <a:spcPts val="600"/>
              </a:spcBef>
              <a:spcAft>
                <a:spcPts val="600"/>
              </a:spcAft>
              <a:buFont typeface="Arial" panose="020B0604020202020204" pitchFamily="34" charset="0"/>
              <a:buChar char="•"/>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Analyses</a:t>
            </a:r>
          </a:p>
          <a:p>
            <a:pPr marL="466725" lvl="2" indent="-457200">
              <a:spcBef>
                <a:spcPts val="600"/>
              </a:spcBef>
              <a:spcAft>
                <a:spcPts val="600"/>
              </a:spcAft>
              <a:buFont typeface="Arial" panose="020B0604020202020204" pitchFamily="34" charset="0"/>
              <a:buChar char="•"/>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Issues memoranda</a:t>
            </a:r>
          </a:p>
          <a:p>
            <a:pPr marL="466725" lvl="2" indent="-457200">
              <a:spcBef>
                <a:spcPts val="600"/>
              </a:spcBef>
              <a:spcAft>
                <a:spcPts val="600"/>
              </a:spcAft>
              <a:buFont typeface="Arial" panose="020B0604020202020204" pitchFamily="34" charset="0"/>
              <a:buChar char="•"/>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Summary of Significant matters</a:t>
            </a:r>
          </a:p>
          <a:p>
            <a:pPr marL="466725" lvl="2" indent="-457200">
              <a:spcBef>
                <a:spcPts val="600"/>
              </a:spcBef>
              <a:spcAft>
                <a:spcPts val="600"/>
              </a:spcAft>
              <a:buFont typeface="Arial" panose="020B0604020202020204" pitchFamily="34" charset="0"/>
              <a:buChar char="•"/>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Letters of confirmations and representations</a:t>
            </a:r>
          </a:p>
          <a:p>
            <a:pPr marL="466725" lvl="2" indent="-457200">
              <a:spcBef>
                <a:spcPts val="600"/>
              </a:spcBef>
              <a:spcAft>
                <a:spcPts val="600"/>
              </a:spcAft>
              <a:buFont typeface="Arial" panose="020B0604020202020204" pitchFamily="34" charset="0"/>
              <a:buChar char="•"/>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Checklists</a:t>
            </a:r>
          </a:p>
          <a:p>
            <a:pPr marL="466725" lvl="2" indent="-457200">
              <a:spcBef>
                <a:spcPts val="600"/>
              </a:spcBef>
              <a:spcAft>
                <a:spcPts val="600"/>
              </a:spcAft>
              <a:buFont typeface="Arial" panose="020B0604020202020204" pitchFamily="34" charset="0"/>
              <a:buChar char="•"/>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Correspondence regarding significant matters.</a:t>
            </a:r>
          </a:p>
        </p:txBody>
      </p:sp>
      <p:sp>
        <p:nvSpPr>
          <p:cNvPr id="4" name="Slide Number Placeholder 3">
            <a:extLst>
              <a:ext uri="{FF2B5EF4-FFF2-40B4-BE49-F238E27FC236}">
                <a16:creationId xmlns:a16="http://schemas.microsoft.com/office/drawing/2014/main" id="{1CEE9C75-C763-4006-801C-C1DC7B50262B}"/>
              </a:ext>
            </a:extLst>
          </p:cNvPr>
          <p:cNvSpPr>
            <a:spLocks noGrp="1"/>
          </p:cNvSpPr>
          <p:nvPr>
            <p:ph type="sldNum" sz="quarter" idx="12"/>
          </p:nvPr>
        </p:nvSpPr>
        <p:spPr>
          <a:xfrm>
            <a:off x="7552" y="650303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78FA33B-B369-43FD-8E41-553A6500F2A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5777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fontScale="90000"/>
          </a:bodyPr>
          <a:lstStyle/>
          <a:p>
            <a:pPr algn="ctr"/>
            <a:r>
              <a:rPr lang="en-US" b="1" dirty="0">
                <a:solidFill>
                  <a:schemeClr val="accent4">
                    <a:lumMod val="75000"/>
                  </a:schemeClr>
                </a:solidFill>
              </a:rPr>
              <a:t>SA 230 – Audit Documentation</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336265"/>
          </a:xfrm>
        </p:spPr>
        <p:txBody>
          <a:bodyPr anchor="t">
            <a:noAutofit/>
          </a:bodyPr>
          <a:lstStyle/>
          <a:p>
            <a:pPr marL="0" lvl="0" indent="0">
              <a:lnSpc>
                <a:spcPct val="90000"/>
              </a:lnSpc>
              <a:spcBef>
                <a:spcPts val="750"/>
              </a:spcBef>
              <a:buFont typeface="Arial"/>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Purpose of Documentation</a:t>
            </a:r>
          </a:p>
          <a:p>
            <a:pPr marL="354965" indent="-342900">
              <a:spcBef>
                <a:spcPts val="100"/>
              </a:spcBef>
              <a:buFont typeface="Arial" panose="020B0604020202020204" pitchFamily="34" charset="0"/>
              <a:buChar char="•"/>
              <a:tabLst>
                <a:tab pos="356870" algn="l"/>
                <a:tab pos="35750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To assist audit team to plan and perform the audit</a:t>
            </a:r>
          </a:p>
          <a:p>
            <a:pPr marL="354965" indent="-342900">
              <a:spcBef>
                <a:spcPts val="100"/>
              </a:spcBef>
              <a:buFont typeface="Arial" panose="020B0604020202020204" pitchFamily="34" charset="0"/>
              <a:buChar char="•"/>
              <a:tabLst>
                <a:tab pos="356870" algn="l"/>
                <a:tab pos="35750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To enable supervision and quality control of work</a:t>
            </a:r>
          </a:p>
          <a:p>
            <a:pPr marL="354965" indent="-342900">
              <a:spcBef>
                <a:spcPts val="100"/>
              </a:spcBef>
              <a:buFont typeface="Arial" panose="020B0604020202020204" pitchFamily="34" charset="0"/>
              <a:buChar char="•"/>
              <a:tabLst>
                <a:tab pos="356870" algn="l"/>
                <a:tab pos="35750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To demonstrate accountability of the audit team for its work</a:t>
            </a:r>
          </a:p>
          <a:p>
            <a:pPr marL="354965" indent="-342900">
              <a:spcBef>
                <a:spcPts val="100"/>
              </a:spcBef>
              <a:buFont typeface="Arial" panose="020B0604020202020204" pitchFamily="34" charset="0"/>
              <a:buChar char="•"/>
              <a:tabLst>
                <a:tab pos="356870" algn="l"/>
                <a:tab pos="35750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To retain a record of matters of continuing significance to future audits</a:t>
            </a:r>
          </a:p>
          <a:p>
            <a:pPr marL="354965" indent="-342900">
              <a:spcBef>
                <a:spcPts val="100"/>
              </a:spcBef>
              <a:buFont typeface="Arial" panose="020B0604020202020204" pitchFamily="34" charset="0"/>
              <a:buChar char="•"/>
              <a:tabLst>
                <a:tab pos="356870" algn="l"/>
                <a:tab pos="35750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To	withstand the test of an independent experienced	auditor review (including peer review) to comply with SQC 1. </a:t>
            </a:r>
          </a:p>
          <a:p>
            <a:pPr marL="354965" indent="-342900">
              <a:spcBef>
                <a:spcPts val="100"/>
              </a:spcBef>
              <a:buFont typeface="Arial" panose="020B0604020202020204" pitchFamily="34" charset="0"/>
              <a:buChar char="•"/>
              <a:tabLst>
                <a:tab pos="356870" algn="l"/>
                <a:tab pos="35750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To	enable an experienced auditor to conduct	external	reviews in accordance with applicable legal, regulatory or other requirements</a:t>
            </a: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12768" y="648115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2671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fontScale="90000"/>
          </a:bodyPr>
          <a:lstStyle/>
          <a:p>
            <a:pPr algn="ctr"/>
            <a:r>
              <a:rPr lang="en-US" b="1" dirty="0">
                <a:solidFill>
                  <a:schemeClr val="accent4">
                    <a:lumMod val="75000"/>
                  </a:schemeClr>
                </a:solidFill>
              </a:rPr>
              <a:t>SA 230 – Audit Documentation</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336265"/>
          </a:xfrm>
        </p:spPr>
        <p:txBody>
          <a:bodyPr anchor="t">
            <a:noAutofit/>
          </a:bodyPr>
          <a:lstStyle/>
          <a:p>
            <a:pPr marL="0" lvl="0" indent="0">
              <a:lnSpc>
                <a:spcPct val="90000"/>
              </a:lnSpc>
              <a:spcBef>
                <a:spcPts val="750"/>
              </a:spcBef>
              <a:buFont typeface="Arial"/>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Extent of Documentation</a:t>
            </a:r>
          </a:p>
          <a:p>
            <a:pPr marL="0" lvl="0" indent="0" algn="just">
              <a:lnSpc>
                <a:spcPct val="90000"/>
              </a:lnSpc>
              <a:spcBef>
                <a:spcPts val="750"/>
              </a:spcBef>
              <a:buFont typeface="Arial"/>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Documentation should enable an experienced auditor, having no previous connection with the audit, to understand:</a:t>
            </a:r>
          </a:p>
          <a:p>
            <a:pPr marL="350520" indent="-338455">
              <a:spcBef>
                <a:spcPts val="1510"/>
              </a:spcBef>
              <a:tabLst>
                <a:tab pos="350520" algn="l"/>
                <a:tab pos="35115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Audit evidence obtained</a:t>
            </a:r>
          </a:p>
          <a:p>
            <a:pPr marL="350520" indent="-338455">
              <a:spcBef>
                <a:spcPts val="1205"/>
              </a:spcBef>
              <a:tabLst>
                <a:tab pos="350520" algn="l"/>
                <a:tab pos="35115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Conclusions reached on significant matters</a:t>
            </a:r>
          </a:p>
          <a:p>
            <a:pPr marL="350520" indent="-335915" algn="just">
              <a:spcBef>
                <a:spcPts val="890"/>
              </a:spcBef>
              <a:tabLst>
                <a:tab pos="350520" algn="l"/>
                <a:tab pos="351155" algn="l"/>
                <a:tab pos="728980" algn="l"/>
                <a:tab pos="1798955" algn="l"/>
                <a:tab pos="2155825" algn="l"/>
                <a:tab pos="2929890" algn="l"/>
                <a:tab pos="4424045" algn="l"/>
                <a:tab pos="5750560" algn="l"/>
                <a:tab pos="6235065" algn="l"/>
                <a:tab pos="7446009"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In	relation to audit procedures designed to address identified risks of material misstatement 	conclusions that are otherwise readily	determinable from the documentation procedures performed or audit evidence obtained</a:t>
            </a: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7552" y="647099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929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fontScale="90000"/>
          </a:bodyPr>
          <a:lstStyle/>
          <a:p>
            <a:pPr algn="ctr"/>
            <a:r>
              <a:rPr lang="en-US" b="1" dirty="0">
                <a:solidFill>
                  <a:schemeClr val="accent4">
                    <a:lumMod val="75000"/>
                  </a:schemeClr>
                </a:solidFill>
              </a:rPr>
              <a:t>SA 230 – Audit Documentation</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336265"/>
          </a:xfrm>
        </p:spPr>
        <p:txBody>
          <a:bodyPr anchor="t">
            <a:noAutofit/>
          </a:bodyPr>
          <a:lstStyle/>
          <a:p>
            <a:pPr marL="0" lvl="0" indent="0">
              <a:lnSpc>
                <a:spcPct val="90000"/>
              </a:lnSpc>
              <a:spcBef>
                <a:spcPts val="750"/>
              </a:spcBef>
              <a:buFont typeface="Arial"/>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Significant Matters </a:t>
            </a:r>
          </a:p>
          <a:p>
            <a:pPr marL="356870" indent="-344805">
              <a:spcBef>
                <a:spcPts val="1500"/>
              </a:spcBef>
              <a:tabLst>
                <a:tab pos="356870" algn="l"/>
                <a:tab pos="35750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Matters that give rise to significant risks</a:t>
            </a:r>
          </a:p>
          <a:p>
            <a:pPr marL="356870" indent="-344805">
              <a:spcBef>
                <a:spcPts val="1395"/>
              </a:spcBef>
              <a:tabLst>
                <a:tab pos="356870" algn="l"/>
                <a:tab pos="35750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Results of audit procedures indicating</a:t>
            </a:r>
          </a:p>
          <a:p>
            <a:pPr marL="655955" lvl="1" indent="-306070">
              <a:spcBef>
                <a:spcPts val="1415"/>
              </a:spcBef>
              <a:buFont typeface="Arial"/>
              <a:buChar char="-"/>
              <a:tabLst>
                <a:tab pos="655955" algn="l"/>
                <a:tab pos="656590" algn="l"/>
              </a:tabLst>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Possibility of material misstatement</a:t>
            </a:r>
          </a:p>
          <a:p>
            <a:pPr marL="655955" lvl="1" indent="-306070">
              <a:spcBef>
                <a:spcPts val="1080"/>
              </a:spcBef>
              <a:buFont typeface="Arial"/>
              <a:buChar char="-"/>
              <a:tabLst>
                <a:tab pos="655955" algn="l"/>
                <a:tab pos="656590" algn="l"/>
                <a:tab pos="1424305" algn="l"/>
                <a:tab pos="1823085" algn="l"/>
                <a:tab pos="2689225" algn="l"/>
                <a:tab pos="3247390" algn="l"/>
                <a:tab pos="4491355" algn="l"/>
                <a:tab pos="5134610" algn="l"/>
              </a:tabLst>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Need to revise the auditor’s risk assessment thereto</a:t>
            </a:r>
          </a:p>
          <a:p>
            <a:pPr marL="655955">
              <a:spcBef>
                <a:spcPts val="960"/>
              </a:spcBef>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Circumstances that cause the auditor significant in applying  necessary audit procedures that could result in a modification to  the report</a:t>
            </a:r>
          </a:p>
          <a:p>
            <a:pPr marL="655955">
              <a:lnSpc>
                <a:spcPct val="100000"/>
              </a:lnSpc>
              <a:spcBef>
                <a:spcPts val="960"/>
              </a:spcBef>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7552" y="647099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95334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fontScale="90000"/>
          </a:bodyPr>
          <a:lstStyle/>
          <a:p>
            <a:pPr algn="ctr"/>
            <a:r>
              <a:rPr lang="en-US" b="1" dirty="0">
                <a:solidFill>
                  <a:schemeClr val="accent4">
                    <a:lumMod val="75000"/>
                  </a:schemeClr>
                </a:solidFill>
              </a:rPr>
              <a:t>SA 230 – Audit Documentation</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336265"/>
          </a:xfrm>
        </p:spPr>
        <p:txBody>
          <a:bodyPr anchor="t">
            <a:noAutofit/>
          </a:bodyPr>
          <a:lstStyle/>
          <a:p>
            <a:pPr marL="0" lvl="0" indent="0" algn="just">
              <a:lnSpc>
                <a:spcPct val="90000"/>
              </a:lnSpc>
              <a:spcBef>
                <a:spcPts val="750"/>
              </a:spcBef>
              <a:buClr>
                <a:schemeClr val="dk1"/>
              </a:buClr>
              <a:buSzPts val="2200"/>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Provides </a:t>
            </a:r>
          </a:p>
          <a:p>
            <a:pPr marL="531813" lvl="1" indent="-514350">
              <a:lnSpc>
                <a:spcPct val="90000"/>
              </a:lnSpc>
              <a:spcBef>
                <a:spcPts val="375"/>
              </a:spcBef>
              <a:buClr>
                <a:schemeClr val="dk1"/>
              </a:buClr>
              <a:buSzPts val="2200"/>
              <a:buFont typeface="Calibri"/>
              <a:buAutoNum type="romanUcPeriod"/>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evidence of auditor’s basis  to conclude on achieving  overall audit objectives ; &amp;</a:t>
            </a:r>
          </a:p>
          <a:p>
            <a:pPr marL="531813" lvl="1" indent="-514350">
              <a:lnSpc>
                <a:spcPct val="90000"/>
              </a:lnSpc>
              <a:spcBef>
                <a:spcPts val="375"/>
              </a:spcBef>
              <a:buClr>
                <a:schemeClr val="dk1"/>
              </a:buClr>
              <a:buSzPts val="2200"/>
              <a:buFont typeface="Calibri"/>
              <a:buAutoNum type="romanUcPeriod"/>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evidence that audit was planned &amp; performed as per SAs &amp; applicable legal, regulatory requirements.</a:t>
            </a:r>
          </a:p>
          <a:p>
            <a:pPr marL="171450" lvl="0" indent="-31750" algn="just">
              <a:lnSpc>
                <a:spcPct val="90000"/>
              </a:lnSpc>
              <a:spcBef>
                <a:spcPts val="750"/>
              </a:spcBef>
              <a:buClr>
                <a:schemeClr val="dk1"/>
              </a:buClr>
              <a:buSzPts val="2200"/>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90000"/>
              </a:lnSpc>
              <a:spcBef>
                <a:spcPts val="750"/>
              </a:spcBef>
              <a:buClr>
                <a:schemeClr val="dk1"/>
              </a:buClr>
              <a:buSzPts val="2200"/>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Timely, sufficient &amp; appropriate audit documentation enhances audit quality,</a:t>
            </a:r>
          </a:p>
          <a:p>
            <a:pPr marL="0" lvl="0" indent="0">
              <a:lnSpc>
                <a:spcPct val="90000"/>
              </a:lnSpc>
              <a:spcBef>
                <a:spcPts val="750"/>
              </a:spcBef>
              <a:buClr>
                <a:schemeClr val="dk1"/>
              </a:buClr>
              <a:buSzPts val="2200"/>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90000"/>
              </a:lnSpc>
              <a:spcBef>
                <a:spcPts val="750"/>
              </a:spcBef>
              <a:buClr>
                <a:schemeClr val="dk1"/>
              </a:buClr>
              <a:buSzPts val="2200"/>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facilitates effective review &amp; evaluation of audit evidence obtained &amp; conclusions reached before finalizing audit reports.</a:t>
            </a: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7552" y="647099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76430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b="1" dirty="0">
                <a:solidFill>
                  <a:schemeClr val="accent4">
                    <a:lumMod val="75000"/>
                  </a:schemeClr>
                </a:solidFill>
              </a:rPr>
              <a:t>SA 230 – What to Document</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1607127" y="965735"/>
            <a:ext cx="10053061" cy="5526505"/>
          </a:xfrm>
        </p:spPr>
        <p:txBody>
          <a:bodyPr anchor="t">
            <a:noAutofit/>
          </a:bodyPr>
          <a:lstStyle/>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Discussions of significant matters &amp; it’s nature - when &amp; with whom (management, TCWG &amp; others) it took place.</a:t>
            </a:r>
          </a:p>
          <a:p>
            <a:pPr marL="0" lvl="0" indent="0" algn="just">
              <a:lnSpc>
                <a:spcPct val="90000"/>
              </a:lnSpc>
              <a:spcBef>
                <a:spcPts val="0"/>
              </a:spcBef>
              <a:buSzPts val="1942"/>
              <a:buNone/>
            </a:pPr>
            <a:endParaRPr lang="en-US" sz="1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Prepare &amp; Retain a summary (Completion Memorandum) describing significant matters identified &amp; addressed during audit  </a:t>
            </a:r>
          </a:p>
          <a:p>
            <a:pPr marL="0" lvl="0" indent="0" algn="just">
              <a:lnSpc>
                <a:spcPct val="90000"/>
              </a:lnSpc>
              <a:spcBef>
                <a:spcPts val="0"/>
              </a:spcBef>
              <a:buSzPts val="1942"/>
              <a:buNone/>
            </a:pPr>
            <a:endParaRPr lang="en-US" sz="1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Review of audit work by review of audit documentation. </a:t>
            </a:r>
          </a:p>
          <a:p>
            <a:pPr marL="0" lvl="0" indent="0" algn="just">
              <a:lnSpc>
                <a:spcPct val="90000"/>
              </a:lnSpc>
              <a:spcBef>
                <a:spcPts val="0"/>
              </a:spcBef>
              <a:buSzPts val="1942"/>
              <a:buNone/>
            </a:pPr>
            <a:endParaRPr lang="en-US" sz="1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SQC 1 - Firms to establish policies &amp; procedures for retention of engagement documentation not less than 7 years from date of audit report /  group auditor’s report.</a:t>
            </a:r>
          </a:p>
          <a:p>
            <a:pPr marL="0" lvl="0" indent="0" algn="just">
              <a:lnSpc>
                <a:spcPct val="90000"/>
              </a:lnSpc>
              <a:spcBef>
                <a:spcPts val="0"/>
              </a:spcBef>
              <a:buSzPts val="1942"/>
              <a:buNone/>
            </a:pPr>
            <a:endParaRPr lang="en-US" sz="1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ICAI - Implementation guide to SA 230 - FAQs, checklist, case studies &amp; illustrative working paper formats</a:t>
            </a: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2608" y="6476731"/>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4619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a:xfrm>
            <a:off x="1484310" y="323261"/>
            <a:ext cx="10018713" cy="749980"/>
          </a:xfrm>
        </p:spPr>
        <p:txBody>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Introduction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1706880" y="1396679"/>
            <a:ext cx="9916159" cy="4718371"/>
          </a:xfrm>
        </p:spPr>
        <p:txBody>
          <a:bodyPr anchor="t">
            <a:normAutofit/>
          </a:bodyPr>
          <a:lstStyle/>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Standard on Quality Control </a:t>
            </a:r>
          </a:p>
          <a:p>
            <a:pPr marL="538163" indent="-538163" algn="just">
              <a:spcBef>
                <a:spcPts val="1200"/>
              </a:spcBef>
              <a:spcAft>
                <a:spcPts val="1200"/>
              </a:spcAft>
              <a:buClr>
                <a:schemeClr val="tx1"/>
              </a:buClr>
              <a:buFont typeface="Wingdings" panose="05000000000000000000" pitchFamily="2" charset="2"/>
              <a:buChar char="§"/>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Documentation for Peer Review</a:t>
            </a: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9536" y="6479128"/>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5" name="Flowchart: Terminator 4">
            <a:extLst>
              <a:ext uri="{FF2B5EF4-FFF2-40B4-BE49-F238E27FC236}">
                <a16:creationId xmlns:a16="http://schemas.microsoft.com/office/drawing/2014/main" id="{FEF70E7E-DAC5-7C19-CFA6-6C37EAB67069}"/>
              </a:ext>
            </a:extLst>
          </p:cNvPr>
          <p:cNvSpPr/>
          <p:nvPr/>
        </p:nvSpPr>
        <p:spPr>
          <a:xfrm>
            <a:off x="1706880" y="1315399"/>
            <a:ext cx="7406640" cy="749980"/>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429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87DD-6368-4961-925D-F1DD15AB8D99}"/>
              </a:ext>
            </a:extLst>
          </p:cNvPr>
          <p:cNvSpPr>
            <a:spLocks noGrp="1"/>
          </p:cNvSpPr>
          <p:nvPr>
            <p:ph type="title"/>
          </p:nvPr>
        </p:nvSpPr>
        <p:spPr>
          <a:xfrm>
            <a:off x="2592925" y="235598"/>
            <a:ext cx="8911687" cy="643216"/>
          </a:xfrm>
        </p:spPr>
        <p:txBody>
          <a:bodyPr>
            <a:normAutofit fontScale="90000"/>
          </a:bodyPr>
          <a:lstStyle/>
          <a:p>
            <a:pPr algn="ctr"/>
            <a:r>
              <a:rPr lang="en-US" b="1" dirty="0">
                <a:solidFill>
                  <a:schemeClr val="accent4">
                    <a:lumMod val="75000"/>
                  </a:schemeClr>
                </a:solidFill>
              </a:rPr>
              <a:t>SA 230 – Audit Files</a:t>
            </a:r>
            <a:endParaRPr lang="en-IN" dirty="0"/>
          </a:p>
        </p:txBody>
      </p:sp>
      <p:sp>
        <p:nvSpPr>
          <p:cNvPr id="3" name="Content Placeholder 2">
            <a:extLst>
              <a:ext uri="{FF2B5EF4-FFF2-40B4-BE49-F238E27FC236}">
                <a16:creationId xmlns:a16="http://schemas.microsoft.com/office/drawing/2014/main" id="{9BA0552B-EF25-4771-92F8-02FAB58B79E0}"/>
              </a:ext>
            </a:extLst>
          </p:cNvPr>
          <p:cNvSpPr>
            <a:spLocks noGrp="1"/>
          </p:cNvSpPr>
          <p:nvPr>
            <p:ph idx="1"/>
          </p:nvPr>
        </p:nvSpPr>
        <p:spPr>
          <a:xfrm>
            <a:off x="2133600" y="878814"/>
            <a:ext cx="9371012" cy="5613426"/>
          </a:xfrm>
        </p:spPr>
        <p:txBody>
          <a:bodyPr anchor="t">
            <a:noAutofit/>
          </a:bodyPr>
          <a:lstStyle/>
          <a:p>
            <a:pPr marL="0" lvl="1" indent="0" algn="just">
              <a:buNone/>
            </a:pPr>
            <a:endParaRPr lang="en-IN" sz="2400" b="1" dirty="0">
              <a:solidFill>
                <a:schemeClr val="tx2"/>
              </a:solidFill>
              <a:latin typeface="Verdana" pitchFamily="34" charset="0"/>
              <a:ea typeface="Verdana" pitchFamily="34" charset="0"/>
              <a:cs typeface="Verdana" pitchFamily="34" charset="0"/>
            </a:endParaRPr>
          </a:p>
          <a:p>
            <a:pPr marL="0" lvl="1" indent="0" algn="ctr">
              <a:buNone/>
            </a:pPr>
            <a:r>
              <a:rPr lang="en-IN" sz="3600" b="1" dirty="0">
                <a:solidFill>
                  <a:schemeClr val="tx2"/>
                </a:solidFill>
                <a:latin typeface="Verdana" pitchFamily="34" charset="0"/>
                <a:ea typeface="Verdana" pitchFamily="34" charset="0"/>
                <a:cs typeface="Verdana" pitchFamily="34" charset="0"/>
              </a:rPr>
              <a:t>Permanent Audit File</a:t>
            </a:r>
          </a:p>
          <a:p>
            <a:pPr marL="0" lvl="1" indent="0" algn="ctr">
              <a:buNone/>
            </a:pPr>
            <a:endParaRPr lang="en-IN" sz="3600" b="1" dirty="0">
              <a:solidFill>
                <a:schemeClr val="tx2"/>
              </a:solidFill>
              <a:latin typeface="Verdana" pitchFamily="34" charset="0"/>
              <a:ea typeface="Verdana" pitchFamily="34" charset="0"/>
              <a:cs typeface="Verdana" pitchFamily="34" charset="0"/>
            </a:endParaRPr>
          </a:p>
          <a:p>
            <a:pPr marL="0" lvl="1" indent="0" algn="ctr">
              <a:buNone/>
            </a:pPr>
            <a:endParaRPr lang="en-IN" sz="3600" b="1" dirty="0">
              <a:solidFill>
                <a:schemeClr val="tx2"/>
              </a:solidFill>
              <a:latin typeface="Verdana" pitchFamily="34" charset="0"/>
              <a:ea typeface="Verdana" pitchFamily="34" charset="0"/>
              <a:cs typeface="Verdana" pitchFamily="34" charset="0"/>
            </a:endParaRPr>
          </a:p>
          <a:p>
            <a:pPr marL="0" lvl="1" indent="0" algn="ctr">
              <a:buNone/>
            </a:pPr>
            <a:r>
              <a:rPr lang="en-IN" sz="3600" b="1" dirty="0">
                <a:solidFill>
                  <a:schemeClr val="tx2"/>
                </a:solidFill>
                <a:latin typeface="Verdana" pitchFamily="34" charset="0"/>
                <a:ea typeface="Verdana" pitchFamily="34" charset="0"/>
                <a:cs typeface="Verdana" pitchFamily="34" charset="0"/>
              </a:rPr>
              <a:t>Working Papers File</a:t>
            </a:r>
            <a:endParaRPr lang="en-US" sz="24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C7C4E3A8-A89D-4D3E-A852-A364D55555E6}"/>
              </a:ext>
            </a:extLst>
          </p:cNvPr>
          <p:cNvSpPr>
            <a:spLocks noGrp="1"/>
          </p:cNvSpPr>
          <p:nvPr>
            <p:ph type="sldNum" sz="quarter" idx="12"/>
          </p:nvPr>
        </p:nvSpPr>
        <p:spPr>
          <a:xfrm>
            <a:off x="9536" y="6486891"/>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5EE217C5-16E5-40E4-8E9D-0A381BDFE8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886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b="1" dirty="0">
                <a:solidFill>
                  <a:schemeClr val="accent4">
                    <a:lumMod val="75000"/>
                  </a:schemeClr>
                </a:solidFill>
              </a:rPr>
              <a:t>Contents of Permanent File</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1607127" y="965735"/>
            <a:ext cx="10053061" cy="5526505"/>
          </a:xfrm>
        </p:spPr>
        <p:txBody>
          <a:bodyPr anchor="t">
            <a:noAutofit/>
          </a:bodyPr>
          <a:lstStyle/>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Contents:</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Copy  of  initial  appointment  letter if 	the engagement is of recurring nature</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Record	of  communication  with the retiring	auditor,	if any,  before acceptance of the appointment as auditor</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NOC from Previous Auditor</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Legal and Regulatory Framework</a:t>
            </a:r>
          </a:p>
          <a:p>
            <a:pPr lvl="0" algn="just">
              <a:lnSpc>
                <a:spcPct val="90000"/>
              </a:lnSpc>
              <a:spcBef>
                <a:spcPts val="0"/>
              </a:spcBef>
              <a:buSzPts val="1942"/>
              <a:buFont typeface="Arial" panose="020B0604020202020204" pitchFamily="34" charset="0"/>
              <a:buChar char="•"/>
            </a:pP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Organisation</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 Structure of Entity</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Primary Documents such as MOA/AOA/PD/TD </a:t>
            </a: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etc</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Analysis of significant ratios and trends</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Copies of management letters issued by the auditor, if any.</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Notes regarding significant accounting policies.</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Significant audit observations of earlier years.</a:t>
            </a: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12768" y="6486891"/>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8267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b="1" dirty="0">
                <a:solidFill>
                  <a:schemeClr val="accent4">
                    <a:lumMod val="75000"/>
                  </a:schemeClr>
                </a:solidFill>
              </a:rPr>
              <a:t>Contents of Permanent File</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1607127" y="965735"/>
            <a:ext cx="10053061" cy="5526505"/>
          </a:xfrm>
        </p:spPr>
        <p:txBody>
          <a:bodyPr anchor="t">
            <a:noAutofit/>
          </a:bodyPr>
          <a:lstStyle/>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Contents:</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Business Continuity Plans</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Assessment of risks and risk management</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Major policies related to Purchases and Sales</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Systems and Data Security policies</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Details of Related Parties </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Details of Bankers, Registrars, Legal Consultants </a:t>
            </a: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etc</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Details of Internal Auditors</a:t>
            </a:r>
          </a:p>
          <a:p>
            <a:pPr marL="0" indent="0" algn="just">
              <a:lnSpc>
                <a:spcPct val="90000"/>
              </a:lnSpc>
              <a:spcBef>
                <a:spcPts val="0"/>
              </a:spcBef>
              <a:buSzPts val="1942"/>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90000"/>
              </a:lnSpc>
              <a:spcBef>
                <a:spcPts val="0"/>
              </a:spcBef>
              <a:buSzPts val="1942"/>
              <a:buNone/>
            </a:pP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7552" y="6476731"/>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7685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b="1" dirty="0">
                <a:solidFill>
                  <a:schemeClr val="accent4">
                    <a:lumMod val="75000"/>
                  </a:schemeClr>
                </a:solidFill>
              </a:rPr>
              <a:t>Contents of Current File</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1607127" y="965735"/>
            <a:ext cx="10053061" cy="5526505"/>
          </a:xfrm>
        </p:spPr>
        <p:txBody>
          <a:bodyPr anchor="t">
            <a:noAutofit/>
          </a:bodyPr>
          <a:lstStyle/>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Contents:</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Correspondence relating to acceptance of annual reappointment.</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Extracts	of	important	matters	in	the	minutes	of	Board Meetings	and  General Meetings, as are relevant to the audit.</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Evidence of the planning process of the audit and audit </a:t>
            </a: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programme</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Analysis of transactions and balances.</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A record of the nature, timing and extent of auditing procedures performed,  and the results of such procedures</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Evidence	 that the work performed by assistants was supervised and reviewed.</a:t>
            </a:r>
          </a:p>
          <a:p>
            <a:pPr lvl="0" algn="just">
              <a:lnSpc>
                <a:spcPct val="90000"/>
              </a:lnSpc>
              <a:spcBef>
                <a:spcPts val="0"/>
              </a:spcBef>
              <a:buSzPts val="1942"/>
              <a:buFont typeface="Arial" panose="020B0604020202020204" pitchFamily="34" charset="0"/>
              <a:buChar char="•"/>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Copies	of communications with other auditors, experts and other 	third parties.</a:t>
            </a: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7552" y="6476731"/>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91853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b="1" dirty="0">
                <a:solidFill>
                  <a:schemeClr val="accent4">
                    <a:lumMod val="75000"/>
                  </a:schemeClr>
                </a:solidFill>
              </a:rPr>
              <a:t>Contents of Current File</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1607127" y="965735"/>
            <a:ext cx="10053061" cy="5526505"/>
          </a:xfrm>
        </p:spPr>
        <p:txBody>
          <a:bodyPr anchor="t">
            <a:noAutofit/>
          </a:bodyPr>
          <a:lstStyle/>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Contents:</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Copies of letters or notes concerning audit matters communicated to or  discussed with the client, including the terms of the engagement and  material weaknesses in relevant internal controls.</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Conclusions reached by the auditor concerning significant aspects of the  audit, including the manner in which exceptions and unusual matters, if  any, disclosed by the auditor’s procedures were resolved or treated.</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Copies of the financial information being reported on and the related audit </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reports.</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Audit review points and highlight.</a:t>
            </a:r>
          </a:p>
          <a:p>
            <a:pPr lvl="0" algn="just">
              <a:lnSpc>
                <a:spcPct val="90000"/>
              </a:lnSpc>
              <a:spcBef>
                <a:spcPts val="0"/>
              </a:spcBef>
              <a:buSzPts val="1942"/>
              <a:buFont typeface="Arial" panose="020B0604020202020204" pitchFamily="34" charset="0"/>
              <a:buChar char="•"/>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Major weakness in Internal control</a:t>
            </a: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7552" y="6476731"/>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6544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b="1" dirty="0">
                <a:solidFill>
                  <a:schemeClr val="accent4">
                    <a:lumMod val="75000"/>
                  </a:schemeClr>
                </a:solidFill>
              </a:rPr>
              <a:t>SA 230 – Need for Documentation</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1607127" y="965735"/>
            <a:ext cx="10053061" cy="5526505"/>
          </a:xfrm>
        </p:spPr>
        <p:txBody>
          <a:bodyPr anchor="t">
            <a:noAutofit/>
          </a:bodyPr>
          <a:lstStyle/>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They aid in the planning and performance of the audit;</a:t>
            </a: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They aid in the supervision and review of the audit work and to review the quality of work performed, in accordance with SQC1 Standard on Quality Control;</a:t>
            </a: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They	provide evidence of the audit	work	performed to support the auditor’s  opinion</a:t>
            </a: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They document clearly and logically the schedule, results of test, etc.</a:t>
            </a: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	working papers should evidence compliance with technical standards</a:t>
            </a: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They	document that Internal Control has been appropriately studied and evaluated; and</a:t>
            </a: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They document that the evidence obtained and procedures performed afford a reasonable basis for an opinion.</a:t>
            </a: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7552" y="6486891"/>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9526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b="1" dirty="0">
                <a:solidFill>
                  <a:schemeClr val="accent4">
                    <a:lumMod val="75000"/>
                  </a:schemeClr>
                </a:solidFill>
              </a:rPr>
              <a:t>SA 230 – Need for Documentation</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1607127" y="965735"/>
            <a:ext cx="10053061" cy="5526505"/>
          </a:xfrm>
        </p:spPr>
        <p:txBody>
          <a:bodyPr anchor="t">
            <a:noAutofit/>
          </a:bodyPr>
          <a:lstStyle/>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They retain a record of matters of continuing significance to future audits  of the entity;</a:t>
            </a:r>
          </a:p>
          <a:p>
            <a:pPr marL="0" lvl="0" indent="0" algn="just">
              <a:lnSpc>
                <a:spcPct val="90000"/>
              </a:lnSpc>
              <a:spcBef>
                <a:spcPts val="0"/>
              </a:spcBef>
              <a:buSzPts val="1942"/>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They enable an experienced auditor to conduct quality control reviews in  accordance with Statement on Peer Review issued by the Institute of  Chartered Accountants of India;</a:t>
            </a:r>
          </a:p>
          <a:p>
            <a:pPr marL="0" lvl="0" indent="0" algn="just">
              <a:lnSpc>
                <a:spcPct val="90000"/>
              </a:lnSpc>
              <a:spcBef>
                <a:spcPts val="0"/>
              </a:spcBef>
              <a:buSzPts val="1942"/>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 process of preparing sufficient audit documentation contributes to the quality of an audit</a:t>
            </a:r>
          </a:p>
          <a:p>
            <a:pPr marL="0" lvl="0" indent="0" algn="just">
              <a:lnSpc>
                <a:spcPct val="90000"/>
              </a:lnSpc>
              <a:spcBef>
                <a:spcPts val="0"/>
              </a:spcBef>
              <a:buSzPts val="1942"/>
              <a:buNone/>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90000"/>
              </a:lnSpc>
              <a:spcBef>
                <a:spcPts val="0"/>
              </a:spcBef>
              <a:buSzPts val="1942"/>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They fulfil the need to document oral discussions of significant matters  and communicate to TCWG as discussed in SA  260 .</a:t>
            </a: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2608" y="6486891"/>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1900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b="1" dirty="0">
                <a:solidFill>
                  <a:schemeClr val="accent4">
                    <a:lumMod val="75000"/>
                  </a:schemeClr>
                </a:solidFill>
              </a:rPr>
              <a:t>Ensure </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1607127" y="965735"/>
            <a:ext cx="10053061" cy="5526505"/>
          </a:xfrm>
        </p:spPr>
        <p:txBody>
          <a:bodyPr anchor="t">
            <a:noAutofit/>
          </a:bodyPr>
          <a:lstStyle/>
          <a:p>
            <a:pPr marL="491490" indent="-479425">
              <a:lnSpc>
                <a:spcPct val="100000"/>
              </a:lnSpc>
              <a:spcBef>
                <a:spcPts val="1400"/>
              </a:spcBef>
              <a:buSzPct val="100000"/>
              <a:buFont typeface="AoyagiKouzanFontT"/>
              <a:buChar char="✓"/>
              <a:tabLst>
                <a:tab pos="490855" algn="l"/>
                <a:tab pos="492125" algn="l"/>
              </a:tabLst>
            </a:pP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491490" indent="-479425">
              <a:lnSpc>
                <a:spcPct val="100000"/>
              </a:lnSpc>
              <a:spcBef>
                <a:spcPts val="1400"/>
              </a:spcBef>
              <a:buSzPct val="100000"/>
              <a:buFont typeface="AoyagiKouzanFontT"/>
              <a:buChar char="✓"/>
              <a:tabLst>
                <a:tab pos="490855" algn="l"/>
                <a:tab pos="49212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Clarity and Understanding</a:t>
            </a:r>
          </a:p>
          <a:p>
            <a:pPr marL="491490" indent="-479425">
              <a:lnSpc>
                <a:spcPct val="100000"/>
              </a:lnSpc>
              <a:spcBef>
                <a:spcPts val="1300"/>
              </a:spcBef>
              <a:buSzPct val="100000"/>
              <a:buFont typeface="AoyagiKouzanFontT"/>
              <a:buChar char="✓"/>
              <a:tabLst>
                <a:tab pos="490855" algn="l"/>
                <a:tab pos="49212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Completeness and Accuracy</a:t>
            </a:r>
          </a:p>
          <a:p>
            <a:pPr marL="491490" indent="-479425">
              <a:lnSpc>
                <a:spcPct val="100000"/>
              </a:lnSpc>
              <a:spcBef>
                <a:spcPts val="1295"/>
              </a:spcBef>
              <a:buSzPct val="100000"/>
              <a:buFont typeface="AoyagiKouzanFontT"/>
              <a:buChar char="✓"/>
              <a:tabLst>
                <a:tab pos="490855" algn="l"/>
                <a:tab pos="49212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Logical Arrangement</a:t>
            </a:r>
          </a:p>
          <a:p>
            <a:pPr marL="491490" indent="-479425">
              <a:lnSpc>
                <a:spcPct val="100000"/>
              </a:lnSpc>
              <a:spcBef>
                <a:spcPts val="1320"/>
              </a:spcBef>
              <a:buSzPct val="100000"/>
              <a:buFont typeface="AoyagiKouzanFontT"/>
              <a:buChar char="✓"/>
              <a:tabLst>
                <a:tab pos="490855" algn="l"/>
                <a:tab pos="49212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Legibility and Neatness</a:t>
            </a:r>
          </a:p>
          <a:p>
            <a:pPr marL="491490" indent="-479425">
              <a:lnSpc>
                <a:spcPct val="100000"/>
              </a:lnSpc>
              <a:spcBef>
                <a:spcPts val="1300"/>
              </a:spcBef>
              <a:buSzPct val="100000"/>
              <a:buFont typeface="AoyagiKouzanFontT"/>
              <a:buChar char="✓"/>
              <a:tabLst>
                <a:tab pos="490855" algn="l"/>
                <a:tab pos="49212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Safety</a:t>
            </a:r>
          </a:p>
          <a:p>
            <a:pPr marL="491490" indent="-479425">
              <a:lnSpc>
                <a:spcPct val="100000"/>
              </a:lnSpc>
              <a:spcBef>
                <a:spcPts val="1295"/>
              </a:spcBef>
              <a:buSzPct val="100000"/>
              <a:buFont typeface="AoyagiKouzanFontT"/>
              <a:buChar char="✓"/>
              <a:tabLst>
                <a:tab pos="490855" algn="l"/>
                <a:tab pos="49212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Initial and date</a:t>
            </a:r>
          </a:p>
          <a:p>
            <a:pPr marL="491490" indent="-479425">
              <a:lnSpc>
                <a:spcPct val="100000"/>
              </a:lnSpc>
              <a:spcBef>
                <a:spcPts val="1300"/>
              </a:spcBef>
              <a:buSzPct val="100000"/>
              <a:buFont typeface="AoyagiKouzanFontT"/>
              <a:buChar char="✓"/>
              <a:tabLst>
                <a:tab pos="490855" algn="l"/>
                <a:tab pos="492125" algn="l"/>
              </a:tabLst>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Summary of conclusions</a:t>
            </a: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7552" y="6476731"/>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577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a:xfrm>
            <a:off x="1484310" y="323261"/>
            <a:ext cx="10018713" cy="749980"/>
          </a:xfrm>
        </p:spPr>
        <p:txBody>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Introduction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1706880" y="1396679"/>
            <a:ext cx="9916159" cy="4718371"/>
          </a:xfrm>
        </p:spPr>
        <p:txBody>
          <a:bodyPr anchor="t">
            <a:normAutofit/>
          </a:bodyPr>
          <a:lstStyle/>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Standard on Quality Control </a:t>
            </a: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Documentation for Peer Review</a:t>
            </a: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Resources</a:t>
            </a: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9536" y="6468968"/>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7" name="Flowchart: Terminator 6">
            <a:extLst>
              <a:ext uri="{FF2B5EF4-FFF2-40B4-BE49-F238E27FC236}">
                <a16:creationId xmlns:a16="http://schemas.microsoft.com/office/drawing/2014/main" id="{F650F79E-EFC1-EF75-684D-6D0ABF842118}"/>
              </a:ext>
            </a:extLst>
          </p:cNvPr>
          <p:cNvSpPr/>
          <p:nvPr/>
        </p:nvSpPr>
        <p:spPr>
          <a:xfrm>
            <a:off x="1727200" y="4695136"/>
            <a:ext cx="8270240" cy="852223"/>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0856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9025-7D77-4C96-8442-8C6350184711}"/>
              </a:ext>
            </a:extLst>
          </p:cNvPr>
          <p:cNvSpPr>
            <a:spLocks noGrp="1"/>
          </p:cNvSpPr>
          <p:nvPr>
            <p:ph type="title"/>
          </p:nvPr>
        </p:nvSpPr>
        <p:spPr>
          <a:xfrm>
            <a:off x="2592925" y="223351"/>
            <a:ext cx="8911687" cy="723427"/>
          </a:xfrm>
        </p:spPr>
        <p:txBody>
          <a:bodyPr/>
          <a:lstStyle/>
          <a:p>
            <a:pPr algn="ctr"/>
            <a:r>
              <a:rPr lang="en-US" b="1" dirty="0">
                <a:solidFill>
                  <a:schemeClr val="accent4">
                    <a:lumMod val="75000"/>
                  </a:schemeClr>
                </a:solidFill>
              </a:rPr>
              <a:t>What to READ</a:t>
            </a:r>
            <a:endParaRPr lang="en-IN" dirty="0"/>
          </a:p>
        </p:txBody>
      </p:sp>
      <p:sp>
        <p:nvSpPr>
          <p:cNvPr id="3" name="Content Placeholder 2">
            <a:extLst>
              <a:ext uri="{FF2B5EF4-FFF2-40B4-BE49-F238E27FC236}">
                <a16:creationId xmlns:a16="http://schemas.microsoft.com/office/drawing/2014/main" id="{4C4C8C1E-5779-4718-807A-9A666C06849E}"/>
              </a:ext>
            </a:extLst>
          </p:cNvPr>
          <p:cNvSpPr>
            <a:spLocks noGrp="1"/>
          </p:cNvSpPr>
          <p:nvPr>
            <p:ph idx="1"/>
          </p:nvPr>
        </p:nvSpPr>
        <p:spPr>
          <a:xfrm>
            <a:off x="1320801" y="1170129"/>
            <a:ext cx="10183812" cy="5312586"/>
          </a:xfrm>
        </p:spPr>
        <p:txBody>
          <a:bodyPr anchor="t">
            <a:noAutofit/>
          </a:bodyPr>
          <a:lstStyle/>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Link for Standards on Auditing – </a:t>
            </a: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3" action="ppaction://hlinksldjump"/>
              </a:rPr>
              <a:t>AASB of ICAI</a:t>
            </a: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https://www.icai.org/new_post.html?post_id=450</a:t>
            </a: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Link for </a:t>
            </a: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5" action="ppaction://hlinksldjump"/>
              </a:rPr>
              <a:t>AASB of ICAI</a:t>
            </a: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 Publications</a:t>
            </a: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6"/>
              </a:rPr>
              <a:t>https://www.icai.org/post/icai-publications-auditing-assurance-standards-board</a:t>
            </a: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CAQ of ICAI </a:t>
            </a:r>
          </a:p>
          <a:p>
            <a:pPr marL="0" indent="0">
              <a:buNone/>
            </a:pP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Reserve Bank of India</a:t>
            </a:r>
          </a:p>
          <a:p>
            <a:pPr marL="0" indent="0">
              <a:buNone/>
            </a:pP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78EF2BA-A40A-4861-B35E-D982F77219B2}"/>
              </a:ext>
            </a:extLst>
          </p:cNvPr>
          <p:cNvSpPr>
            <a:spLocks noGrp="1"/>
          </p:cNvSpPr>
          <p:nvPr>
            <p:ph type="sldNum" sz="quarter" idx="12"/>
          </p:nvPr>
        </p:nvSpPr>
        <p:spPr>
          <a:xfrm>
            <a:off x="17712" y="648271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F7B37F11-7D46-4067-9E03-42BA6F6B59F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pic>
        <p:nvPicPr>
          <p:cNvPr id="7" name="Picture 2" descr="http://cdn7.fotosearch.com/bthumb/CSP/CSP686/k6867529.jpg">
            <a:extLst>
              <a:ext uri="{FF2B5EF4-FFF2-40B4-BE49-F238E27FC236}">
                <a16:creationId xmlns:a16="http://schemas.microsoft.com/office/drawing/2014/main" id="{CF21FAB1-9D0B-403C-8E59-B1EBAFA9E9C5}"/>
              </a:ext>
            </a:extLst>
          </p:cNvPr>
          <p:cNvPicPr>
            <a:picLocks noChangeAspect="1" noChangeArrowheads="1"/>
          </p:cNvPicPr>
          <p:nvPr/>
        </p:nvPicPr>
        <p:blipFill>
          <a:blip r:embed="rId7"/>
          <a:srcRect/>
          <a:stretch>
            <a:fillRect/>
          </a:stretch>
        </p:blipFill>
        <p:spPr bwMode="auto">
          <a:xfrm>
            <a:off x="10370888" y="0"/>
            <a:ext cx="1798411" cy="1458466"/>
          </a:xfrm>
          <a:prstGeom prst="rect">
            <a:avLst/>
          </a:prstGeom>
          <a:noFill/>
        </p:spPr>
      </p:pic>
    </p:spTree>
    <p:extLst>
      <p:ext uri="{BB962C8B-B14F-4D97-AF65-F5344CB8AC3E}">
        <p14:creationId xmlns:p14="http://schemas.microsoft.com/office/powerpoint/2010/main" val="207299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26904-7136-8DAF-23DD-B5E7B9CD3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EB53D-D8F2-2C2C-7D91-2663D927FC8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SQC 1 – Standard on Quality Control </a:t>
            </a:r>
            <a:endParaRPr lang="en-IN" dirty="0"/>
          </a:p>
        </p:txBody>
      </p:sp>
      <p:sp>
        <p:nvSpPr>
          <p:cNvPr id="3" name="Content Placeholder 2">
            <a:extLst>
              <a:ext uri="{FF2B5EF4-FFF2-40B4-BE49-F238E27FC236}">
                <a16:creationId xmlns:a16="http://schemas.microsoft.com/office/drawing/2014/main" id="{D545E1B9-E3A4-CF75-A1A1-A4E7763FA30C}"/>
              </a:ext>
            </a:extLst>
          </p:cNvPr>
          <p:cNvSpPr>
            <a:spLocks noGrp="1"/>
          </p:cNvSpPr>
          <p:nvPr>
            <p:ph idx="1"/>
          </p:nvPr>
        </p:nvSpPr>
        <p:spPr>
          <a:xfrm>
            <a:off x="1686561" y="1151528"/>
            <a:ext cx="10284528" cy="5393348"/>
          </a:xfrm>
        </p:spPr>
        <p:txBody>
          <a:bodyPr anchor="t">
            <a:noAutofit/>
          </a:bodyPr>
          <a:lstStyle/>
          <a:p>
            <a:pPr marL="0" indent="0" algn="just">
              <a:buNone/>
            </a:pPr>
            <a:r>
              <a:rPr lang="en-US" b="1" dirty="0">
                <a:latin typeface="Tahoma" panose="020B0604030504040204" pitchFamily="34" charset="0"/>
                <a:ea typeface="Tahoma" panose="020B0604030504040204" pitchFamily="34" charset="0"/>
                <a:cs typeface="Tahoma" panose="020B0604030504040204" pitchFamily="34" charset="0"/>
              </a:rPr>
              <a:t>Quality Control for Firms that Perform Audits and Reviews of Historical Financial Information, and Other Assurance and Related Services Engagements* </a:t>
            </a:r>
            <a:endParaRPr lang="en-US"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The purpose of this Standard on Quality Control (SQC) is to establish standards and provide guidance </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regarding a firm’s responsibilities</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for its system of </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quality control for audits and reviews</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of historical financial information, and for </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other assurance and related services engagements</a:t>
            </a:r>
            <a:r>
              <a:rPr lang="en-US"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Additional standards and guidance on the </a:t>
            </a:r>
            <a:r>
              <a:rPr lang="en-US" b="1" dirty="0">
                <a:latin typeface="Tahoma" panose="020B0604030504040204" pitchFamily="34" charset="0"/>
                <a:ea typeface="Tahoma" panose="020B0604030504040204" pitchFamily="34" charset="0"/>
                <a:cs typeface="Tahoma" panose="020B0604030504040204" pitchFamily="34" charset="0"/>
              </a:rPr>
              <a:t>responsibilities of firm personnel </a:t>
            </a:r>
            <a:r>
              <a:rPr lang="en-US" dirty="0">
                <a:latin typeface="Tahoma" panose="020B0604030504040204" pitchFamily="34" charset="0"/>
                <a:ea typeface="Tahoma" panose="020B0604030504040204" pitchFamily="34" charset="0"/>
                <a:cs typeface="Tahoma" panose="020B0604030504040204" pitchFamily="34" charset="0"/>
              </a:rPr>
              <a:t>regarding quality control procedures for specific types of engagements are set out in other pronouncements of the Auditing and Assurance Standards Board (AASB) issued under the authority of the Council. </a:t>
            </a:r>
          </a:p>
          <a:p>
            <a:pPr marL="0" indent="0" algn="just">
              <a:buNone/>
            </a:pPr>
            <a:endParaRPr lang="en-US"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81FA3F3-98BF-2D46-5C7C-9758E37AF8D3}"/>
              </a:ext>
            </a:extLst>
          </p:cNvPr>
          <p:cNvSpPr>
            <a:spLocks noGrp="1"/>
          </p:cNvSpPr>
          <p:nvPr>
            <p:ph type="sldNum" sz="quarter" idx="12"/>
          </p:nvPr>
        </p:nvSpPr>
        <p:spPr>
          <a:xfrm>
            <a:off x="-2608"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4B811383-9F24-A842-7E3D-38114C1A8CB7}"/>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6" name="Flowchart: Terminator 5">
            <a:extLst>
              <a:ext uri="{FF2B5EF4-FFF2-40B4-BE49-F238E27FC236}">
                <a16:creationId xmlns:a16="http://schemas.microsoft.com/office/drawing/2014/main" id="{4D8338EC-BC0C-0834-FB48-58036F740F59}"/>
              </a:ext>
            </a:extLst>
          </p:cNvPr>
          <p:cNvSpPr/>
          <p:nvPr/>
        </p:nvSpPr>
        <p:spPr>
          <a:xfrm>
            <a:off x="5920808" y="2804160"/>
            <a:ext cx="5699760" cy="452120"/>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lowchart: Terminator 6">
            <a:extLst>
              <a:ext uri="{FF2B5EF4-FFF2-40B4-BE49-F238E27FC236}">
                <a16:creationId xmlns:a16="http://schemas.microsoft.com/office/drawing/2014/main" id="{04850AAD-7CE3-8A27-2070-D43A393DD92F}"/>
              </a:ext>
            </a:extLst>
          </p:cNvPr>
          <p:cNvSpPr/>
          <p:nvPr/>
        </p:nvSpPr>
        <p:spPr>
          <a:xfrm>
            <a:off x="3596710" y="3181702"/>
            <a:ext cx="8374378" cy="851818"/>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302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9116A-3CF1-FAE5-6E01-87DDB916FCD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F9ED228-0336-3B76-3AC4-C9A95318C9C5}"/>
              </a:ext>
            </a:extLst>
          </p:cNvPr>
          <p:cNvPicPr>
            <a:picLocks noChangeAspect="1"/>
          </p:cNvPicPr>
          <p:nvPr/>
        </p:nvPicPr>
        <p:blipFill>
          <a:blip r:embed="rId3"/>
          <a:stretch>
            <a:fillRect/>
          </a:stretch>
        </p:blipFill>
        <p:spPr>
          <a:xfrm>
            <a:off x="0" y="0"/>
            <a:ext cx="12194608" cy="6858000"/>
          </a:xfrm>
          <a:prstGeom prst="rect">
            <a:avLst/>
          </a:prstGeom>
        </p:spPr>
      </p:pic>
      <p:sp>
        <p:nvSpPr>
          <p:cNvPr id="4" name="Slide Number Placeholder 3">
            <a:extLst>
              <a:ext uri="{FF2B5EF4-FFF2-40B4-BE49-F238E27FC236}">
                <a16:creationId xmlns:a16="http://schemas.microsoft.com/office/drawing/2014/main" id="{EAF9BC88-7971-9DF1-9569-DF3ECD3ACE93}"/>
              </a:ext>
            </a:extLst>
          </p:cNvPr>
          <p:cNvSpPr>
            <a:spLocks noGrp="1"/>
          </p:cNvSpPr>
          <p:nvPr>
            <p:ph type="sldNum" sz="quarter" idx="12"/>
          </p:nvPr>
        </p:nvSpPr>
        <p:spPr>
          <a:xfrm>
            <a:off x="-2608" y="651319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BF054A-9B3A-2A77-B54D-7065C1B5AB5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357831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94E0-5461-5644-237C-165DA75443D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96BA305-359C-9FA8-DB59-EFAD15CFE5AE}"/>
              </a:ext>
            </a:extLst>
          </p:cNvPr>
          <p:cNvPicPr>
            <a:picLocks noChangeAspect="1"/>
          </p:cNvPicPr>
          <p:nvPr/>
        </p:nvPicPr>
        <p:blipFill>
          <a:blip r:embed="rId3"/>
          <a:stretch>
            <a:fillRect/>
          </a:stretch>
        </p:blipFill>
        <p:spPr>
          <a:xfrm>
            <a:off x="0" y="0"/>
            <a:ext cx="12174288" cy="6858000"/>
          </a:xfrm>
          <a:prstGeom prst="rect">
            <a:avLst/>
          </a:prstGeom>
        </p:spPr>
      </p:pic>
      <p:sp>
        <p:nvSpPr>
          <p:cNvPr id="4" name="Slide Number Placeholder 3">
            <a:extLst>
              <a:ext uri="{FF2B5EF4-FFF2-40B4-BE49-F238E27FC236}">
                <a16:creationId xmlns:a16="http://schemas.microsoft.com/office/drawing/2014/main" id="{950E771C-366D-533A-7921-8892510DD48F}"/>
              </a:ext>
            </a:extLst>
          </p:cNvPr>
          <p:cNvSpPr>
            <a:spLocks noGrp="1"/>
          </p:cNvSpPr>
          <p:nvPr>
            <p:ph type="sldNum" sz="quarter" idx="12"/>
          </p:nvPr>
        </p:nvSpPr>
        <p:spPr>
          <a:xfrm>
            <a:off x="17712" y="649287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ADD25C8F-57F6-6E5B-C86B-821A0777D2E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6" name="Flowchart: Terminator 5">
            <a:extLst>
              <a:ext uri="{FF2B5EF4-FFF2-40B4-BE49-F238E27FC236}">
                <a16:creationId xmlns:a16="http://schemas.microsoft.com/office/drawing/2014/main" id="{E71B9BFC-4E00-1925-05F3-FAAE96CC7152}"/>
              </a:ext>
            </a:extLst>
          </p:cNvPr>
          <p:cNvSpPr/>
          <p:nvPr/>
        </p:nvSpPr>
        <p:spPr>
          <a:xfrm>
            <a:off x="386431" y="3190020"/>
            <a:ext cx="74066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1412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2421B-5092-F47F-F008-A744AF95927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C993591-B7D3-C0CA-C57A-3CC0F064075F}"/>
              </a:ext>
            </a:extLst>
          </p:cNvPr>
          <p:cNvPicPr>
            <a:picLocks noChangeAspect="1"/>
          </p:cNvPicPr>
          <p:nvPr/>
        </p:nvPicPr>
        <p:blipFill>
          <a:blip r:embed="rId3"/>
          <a:stretch>
            <a:fillRect/>
          </a:stretch>
        </p:blipFill>
        <p:spPr>
          <a:xfrm>
            <a:off x="0" y="6667"/>
            <a:ext cx="12192000" cy="6851333"/>
          </a:xfrm>
          <a:prstGeom prst="rect">
            <a:avLst/>
          </a:prstGeom>
        </p:spPr>
      </p:pic>
      <p:sp>
        <p:nvSpPr>
          <p:cNvPr id="4" name="Slide Number Placeholder 3">
            <a:extLst>
              <a:ext uri="{FF2B5EF4-FFF2-40B4-BE49-F238E27FC236}">
                <a16:creationId xmlns:a16="http://schemas.microsoft.com/office/drawing/2014/main" id="{57B7DF85-EF03-823F-52B9-E5E9D7E2F1A0}"/>
              </a:ext>
            </a:extLst>
          </p:cNvPr>
          <p:cNvSpPr>
            <a:spLocks noGrp="1"/>
          </p:cNvSpPr>
          <p:nvPr>
            <p:ph type="sldNum" sz="quarter" idx="12"/>
          </p:nvPr>
        </p:nvSpPr>
        <p:spPr>
          <a:xfrm>
            <a:off x="17712" y="649287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CA89E575-9807-FCAE-9BB9-E4F391B6CBFE}"/>
              </a:ext>
            </a:extLst>
          </p:cNvPr>
          <p:cNvSpPr txBox="1">
            <a:spLocks/>
          </p:cNvSpPr>
          <p:nvPr/>
        </p:nvSpPr>
        <p:spPr>
          <a:xfrm>
            <a:off x="454412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6" name="Flowchart: Terminator 5">
            <a:extLst>
              <a:ext uri="{FF2B5EF4-FFF2-40B4-BE49-F238E27FC236}">
                <a16:creationId xmlns:a16="http://schemas.microsoft.com/office/drawing/2014/main" id="{8B78065F-A572-06ED-5C7B-F106044CD30C}"/>
              </a:ext>
            </a:extLst>
          </p:cNvPr>
          <p:cNvSpPr/>
          <p:nvPr/>
        </p:nvSpPr>
        <p:spPr>
          <a:xfrm>
            <a:off x="7731759" y="833120"/>
            <a:ext cx="3403601" cy="60248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175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83A0-5D80-7DD7-6EB9-67906CCB099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3FA964-1B1D-3A7C-E84E-90A110AD5EB2}"/>
              </a:ext>
            </a:extLst>
          </p:cNvPr>
          <p:cNvSpPr>
            <a:spLocks noGrp="1"/>
          </p:cNvSpPr>
          <p:nvPr>
            <p:ph type="sldNum" sz="quarter" idx="12"/>
          </p:nvPr>
        </p:nvSpPr>
        <p:spPr>
          <a:xfrm>
            <a:off x="17712" y="649287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A3191E3B-DD32-28D7-6FAE-72D119F2C84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pic>
        <p:nvPicPr>
          <p:cNvPr id="3" name="Picture 2">
            <a:extLst>
              <a:ext uri="{FF2B5EF4-FFF2-40B4-BE49-F238E27FC236}">
                <a16:creationId xmlns:a16="http://schemas.microsoft.com/office/drawing/2014/main" id="{C1B3CE5E-8408-84B3-544D-B823666AED62}"/>
              </a:ext>
            </a:extLst>
          </p:cNvPr>
          <p:cNvPicPr>
            <a:picLocks noChangeAspect="1"/>
          </p:cNvPicPr>
          <p:nvPr/>
        </p:nvPicPr>
        <p:blipFill>
          <a:blip r:embed="rId3"/>
          <a:stretch>
            <a:fillRect/>
          </a:stretch>
        </p:blipFill>
        <p:spPr>
          <a:xfrm>
            <a:off x="0" y="0"/>
            <a:ext cx="12192000" cy="6857999"/>
          </a:xfrm>
          <a:prstGeom prst="rect">
            <a:avLst/>
          </a:prstGeom>
        </p:spPr>
      </p:pic>
      <p:sp>
        <p:nvSpPr>
          <p:cNvPr id="7" name="Flowchart: Terminator 6">
            <a:extLst>
              <a:ext uri="{FF2B5EF4-FFF2-40B4-BE49-F238E27FC236}">
                <a16:creationId xmlns:a16="http://schemas.microsoft.com/office/drawing/2014/main" id="{968E9285-4859-A58C-9D14-7CEDC4ABD0EA}"/>
              </a:ext>
            </a:extLst>
          </p:cNvPr>
          <p:cNvSpPr/>
          <p:nvPr/>
        </p:nvSpPr>
        <p:spPr>
          <a:xfrm>
            <a:off x="10058400" y="3251200"/>
            <a:ext cx="1076960" cy="232664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5325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9" name="Title 1">
            <a:extLst>
              <a:ext uri="{FF2B5EF4-FFF2-40B4-BE49-F238E27FC236}">
                <a16:creationId xmlns:a16="http://schemas.microsoft.com/office/drawing/2014/main" id="{CEE1247C-9C51-4A42-93C0-B4B36BB60E5C}"/>
              </a:ext>
            </a:extLst>
          </p:cNvPr>
          <p:cNvSpPr>
            <a:spLocks noGrp="1"/>
          </p:cNvSpPr>
          <p:nvPr>
            <p:ph type="title"/>
          </p:nvPr>
        </p:nvSpPr>
        <p:spPr>
          <a:xfrm rot="16200000">
            <a:off x="-401638" y="2788555"/>
            <a:ext cx="6858000" cy="1280890"/>
          </a:xfrm>
        </p:spPr>
        <p:txBody>
          <a:bodyPr>
            <a:noAutofit/>
          </a:bodyPr>
          <a:lstStyle/>
          <a:p>
            <a:pPr algn="ctr"/>
            <a:r>
              <a:rPr lang="en-IN" sz="4800" b="1" dirty="0">
                <a:solidFill>
                  <a:schemeClr val="accent4">
                    <a:lumMod val="75000"/>
                  </a:schemeClr>
                </a:solidFill>
              </a:rPr>
              <a:t>Sample Checklist on SA</a:t>
            </a:r>
            <a:r>
              <a:rPr lang="en-IN" sz="4800" b="1" dirty="0">
                <a:solidFill>
                  <a:schemeClr val="accent4">
                    <a:lumMod val="75000"/>
                  </a:schemeClr>
                </a:solidFill>
                <a:hlinkClick r:id="rId3" action="ppaction://hlinkfile"/>
              </a:rPr>
              <a:t>*</a:t>
            </a:r>
            <a:endParaRPr lang="en-IN" sz="4800" b="1" dirty="0">
              <a:solidFill>
                <a:schemeClr val="accent4">
                  <a:lumMod val="75000"/>
                </a:schemeClr>
              </a:solidFill>
            </a:endParaRPr>
          </a:p>
        </p:txBody>
      </p:sp>
      <p:sp>
        <p:nvSpPr>
          <p:cNvPr id="2" name="Slide Number Placeholder 3">
            <a:extLst>
              <a:ext uri="{FF2B5EF4-FFF2-40B4-BE49-F238E27FC236}">
                <a16:creationId xmlns:a16="http://schemas.microsoft.com/office/drawing/2014/main" id="{2D796837-F04D-793A-551E-33E9CF27EE8B}"/>
              </a:ext>
            </a:extLst>
          </p:cNvPr>
          <p:cNvSpPr>
            <a:spLocks noGrp="1"/>
          </p:cNvSpPr>
          <p:nvPr>
            <p:ph type="sldNum" sz="quarter" idx="12"/>
          </p:nvPr>
        </p:nvSpPr>
        <p:spPr>
          <a:xfrm>
            <a:off x="-10784" y="6486479"/>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Title 1">
            <a:extLst>
              <a:ext uri="{FF2B5EF4-FFF2-40B4-BE49-F238E27FC236}">
                <a16:creationId xmlns:a16="http://schemas.microsoft.com/office/drawing/2014/main" id="{F71D5553-8583-45E4-B1CD-F7FE4B8BDB68}"/>
              </a:ext>
            </a:extLst>
          </p:cNvPr>
          <p:cNvSpPr txBox="1">
            <a:spLocks/>
          </p:cNvSpPr>
          <p:nvPr/>
        </p:nvSpPr>
        <p:spPr>
          <a:xfrm rot="5400000">
            <a:off x="7614260" y="2765038"/>
            <a:ext cx="6810966"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6000" b="1" dirty="0">
                <a:solidFill>
                  <a:schemeClr val="accent4">
                    <a:lumMod val="75000"/>
                  </a:schemeClr>
                </a:solidFill>
              </a:rPr>
              <a:t>Read and Follow</a:t>
            </a:r>
          </a:p>
        </p:txBody>
      </p:sp>
      <p:pic>
        <p:nvPicPr>
          <p:cNvPr id="4" name="Picture 3">
            <a:extLst>
              <a:ext uri="{FF2B5EF4-FFF2-40B4-BE49-F238E27FC236}">
                <a16:creationId xmlns:a16="http://schemas.microsoft.com/office/drawing/2014/main" id="{9C2E48A0-44C0-9D1B-0F6A-C5B3575E3DA7}"/>
              </a:ext>
            </a:extLst>
          </p:cNvPr>
          <p:cNvPicPr>
            <a:picLocks noChangeAspect="1"/>
          </p:cNvPicPr>
          <p:nvPr/>
        </p:nvPicPr>
        <p:blipFill>
          <a:blip r:embed="rId4"/>
          <a:stretch>
            <a:fillRect/>
          </a:stretch>
        </p:blipFill>
        <p:spPr>
          <a:xfrm>
            <a:off x="4325280" y="0"/>
            <a:ext cx="4557440" cy="6858000"/>
          </a:xfrm>
          <a:prstGeom prst="rect">
            <a:avLst/>
          </a:prstGeom>
        </p:spPr>
      </p:pic>
    </p:spTree>
    <p:extLst>
      <p:ext uri="{BB962C8B-B14F-4D97-AF65-F5344CB8AC3E}">
        <p14:creationId xmlns:p14="http://schemas.microsoft.com/office/powerpoint/2010/main" val="730906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87DD-6368-4961-925D-F1DD15AB8D99}"/>
              </a:ext>
            </a:extLst>
          </p:cNvPr>
          <p:cNvSpPr>
            <a:spLocks noGrp="1"/>
          </p:cNvSpPr>
          <p:nvPr>
            <p:ph type="title"/>
          </p:nvPr>
        </p:nvSpPr>
        <p:spPr>
          <a:xfrm>
            <a:off x="2592925" y="235598"/>
            <a:ext cx="8911687" cy="643216"/>
          </a:xfrm>
        </p:spPr>
        <p:txBody>
          <a:bodyPr>
            <a:normAutofit fontScale="90000"/>
          </a:bodyPr>
          <a:lstStyle/>
          <a:p>
            <a:pPr algn="ctr"/>
            <a:r>
              <a:rPr lang="en-US" b="1" dirty="0">
                <a:solidFill>
                  <a:schemeClr val="accent4">
                    <a:lumMod val="75000"/>
                  </a:schemeClr>
                </a:solidFill>
              </a:rPr>
              <a:t>Background Material for SA’s</a:t>
            </a:r>
            <a:endParaRPr lang="en-IN" dirty="0"/>
          </a:p>
        </p:txBody>
      </p:sp>
      <p:sp>
        <p:nvSpPr>
          <p:cNvPr id="4" name="Slide Number Placeholder 3">
            <a:extLst>
              <a:ext uri="{FF2B5EF4-FFF2-40B4-BE49-F238E27FC236}">
                <a16:creationId xmlns:a16="http://schemas.microsoft.com/office/drawing/2014/main" id="{C7C4E3A8-A89D-4D3E-A852-A364D55555E6}"/>
              </a:ext>
            </a:extLst>
          </p:cNvPr>
          <p:cNvSpPr>
            <a:spLocks noGrp="1"/>
          </p:cNvSpPr>
          <p:nvPr>
            <p:ph type="sldNum" sz="quarter" idx="12"/>
          </p:nvPr>
        </p:nvSpPr>
        <p:spPr>
          <a:xfrm>
            <a:off x="7552" y="648271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5EE217C5-16E5-40E4-8E9D-0A381BDFE8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3" name="Picture 2">
            <a:extLst>
              <a:ext uri="{FF2B5EF4-FFF2-40B4-BE49-F238E27FC236}">
                <a16:creationId xmlns:a16="http://schemas.microsoft.com/office/drawing/2014/main" id="{3100B873-322D-40E2-AE02-F7C5E51F0690}"/>
              </a:ext>
            </a:extLst>
          </p:cNvPr>
          <p:cNvPicPr>
            <a:picLocks noChangeAspect="1"/>
          </p:cNvPicPr>
          <p:nvPr/>
        </p:nvPicPr>
        <p:blipFill>
          <a:blip r:embed="rId2"/>
          <a:stretch>
            <a:fillRect/>
          </a:stretch>
        </p:blipFill>
        <p:spPr>
          <a:xfrm>
            <a:off x="2592925" y="878814"/>
            <a:ext cx="8061855" cy="5613426"/>
          </a:xfrm>
          <a:prstGeom prst="rect">
            <a:avLst/>
          </a:prstGeom>
        </p:spPr>
      </p:pic>
    </p:spTree>
    <p:extLst>
      <p:ext uri="{BB962C8B-B14F-4D97-AF65-F5344CB8AC3E}">
        <p14:creationId xmlns:p14="http://schemas.microsoft.com/office/powerpoint/2010/main" val="38770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661B-B23B-C1EA-2924-298B72BBFDDC}"/>
            </a:ext>
          </a:extLst>
        </p:cNvPr>
        <p:cNvGrpSpPr/>
        <p:nvPr/>
      </p:nvGrpSpPr>
      <p:grpSpPr>
        <a:xfrm>
          <a:off x="0" y="0"/>
          <a:ext cx="0" cy="0"/>
          <a:chOff x="0" y="0"/>
          <a:chExt cx="0" cy="0"/>
        </a:xfrm>
      </p:grpSpPr>
      <p:sp>
        <p:nvSpPr>
          <p:cNvPr id="8" name="Footer Placeholder 3">
            <a:extLst>
              <a:ext uri="{FF2B5EF4-FFF2-40B4-BE49-F238E27FC236}">
                <a16:creationId xmlns:a16="http://schemas.microsoft.com/office/drawing/2014/main" id="{10739986-04C5-75F6-4DDC-2C7A4C6EE45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9" name="Title 1">
            <a:extLst>
              <a:ext uri="{FF2B5EF4-FFF2-40B4-BE49-F238E27FC236}">
                <a16:creationId xmlns:a16="http://schemas.microsoft.com/office/drawing/2014/main" id="{27D65DC1-D33D-24E2-EF37-9A281B489817}"/>
              </a:ext>
            </a:extLst>
          </p:cNvPr>
          <p:cNvSpPr>
            <a:spLocks noGrp="1"/>
          </p:cNvSpPr>
          <p:nvPr>
            <p:ph type="title"/>
          </p:nvPr>
        </p:nvSpPr>
        <p:spPr>
          <a:xfrm rot="16200000">
            <a:off x="-584518" y="2788555"/>
            <a:ext cx="6858000" cy="1280890"/>
          </a:xfrm>
        </p:spPr>
        <p:txBody>
          <a:bodyPr>
            <a:noAutofit/>
          </a:bodyPr>
          <a:lstStyle/>
          <a:p>
            <a:pPr algn="ctr"/>
            <a:r>
              <a:rPr lang="en-IN" sz="4800" b="1" dirty="0">
                <a:solidFill>
                  <a:schemeClr val="accent4">
                    <a:lumMod val="75000"/>
                  </a:schemeClr>
                </a:solidFill>
              </a:rPr>
              <a:t>QRB Report on AQR</a:t>
            </a:r>
          </a:p>
        </p:txBody>
      </p:sp>
      <p:sp>
        <p:nvSpPr>
          <p:cNvPr id="2" name="Slide Number Placeholder 3">
            <a:extLst>
              <a:ext uri="{FF2B5EF4-FFF2-40B4-BE49-F238E27FC236}">
                <a16:creationId xmlns:a16="http://schemas.microsoft.com/office/drawing/2014/main" id="{37ADFCCF-C63F-20F7-6BEA-18C6231EFC6A}"/>
              </a:ext>
            </a:extLst>
          </p:cNvPr>
          <p:cNvSpPr>
            <a:spLocks noGrp="1"/>
          </p:cNvSpPr>
          <p:nvPr>
            <p:ph type="sldNum" sz="quarter" idx="12"/>
          </p:nvPr>
        </p:nvSpPr>
        <p:spPr>
          <a:xfrm>
            <a:off x="9536" y="6476319"/>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Title 1">
            <a:extLst>
              <a:ext uri="{FF2B5EF4-FFF2-40B4-BE49-F238E27FC236}">
                <a16:creationId xmlns:a16="http://schemas.microsoft.com/office/drawing/2014/main" id="{63072DC3-EB8D-778B-1D08-A5C203BC19AE}"/>
              </a:ext>
            </a:extLst>
          </p:cNvPr>
          <p:cNvSpPr txBox="1">
            <a:spLocks/>
          </p:cNvSpPr>
          <p:nvPr/>
        </p:nvSpPr>
        <p:spPr>
          <a:xfrm rot="5400000">
            <a:off x="7370420" y="2765038"/>
            <a:ext cx="6810966"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6000" b="1" dirty="0">
                <a:solidFill>
                  <a:schemeClr val="accent4">
                    <a:lumMod val="75000"/>
                  </a:schemeClr>
                </a:solidFill>
              </a:rPr>
              <a:t>Read and Follow</a:t>
            </a:r>
          </a:p>
        </p:txBody>
      </p:sp>
      <p:pic>
        <p:nvPicPr>
          <p:cNvPr id="3" name="Picture 2">
            <a:extLst>
              <a:ext uri="{FF2B5EF4-FFF2-40B4-BE49-F238E27FC236}">
                <a16:creationId xmlns:a16="http://schemas.microsoft.com/office/drawing/2014/main" id="{91AB9EE6-572A-D545-A63D-2C094B6B11B6}"/>
              </a:ext>
            </a:extLst>
          </p:cNvPr>
          <p:cNvPicPr>
            <a:picLocks noChangeAspect="1"/>
          </p:cNvPicPr>
          <p:nvPr/>
        </p:nvPicPr>
        <p:blipFill>
          <a:blip r:embed="rId3"/>
          <a:stretch>
            <a:fillRect/>
          </a:stretch>
        </p:blipFill>
        <p:spPr>
          <a:xfrm>
            <a:off x="3928872" y="-2"/>
            <a:ext cx="5133848" cy="6810965"/>
          </a:xfrm>
          <a:prstGeom prst="rect">
            <a:avLst/>
          </a:prstGeom>
        </p:spPr>
      </p:pic>
    </p:spTree>
    <p:extLst>
      <p:ext uri="{BB962C8B-B14F-4D97-AF65-F5344CB8AC3E}">
        <p14:creationId xmlns:p14="http://schemas.microsoft.com/office/powerpoint/2010/main" val="1175117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1576-5D1E-58D9-DC7D-620B8BAB628D}"/>
            </a:ext>
          </a:extLst>
        </p:cNvPr>
        <p:cNvGrpSpPr/>
        <p:nvPr/>
      </p:nvGrpSpPr>
      <p:grpSpPr>
        <a:xfrm>
          <a:off x="0" y="0"/>
          <a:ext cx="0" cy="0"/>
          <a:chOff x="0" y="0"/>
          <a:chExt cx="0" cy="0"/>
        </a:xfrm>
      </p:grpSpPr>
      <p:sp>
        <p:nvSpPr>
          <p:cNvPr id="8" name="Footer Placeholder 3">
            <a:extLst>
              <a:ext uri="{FF2B5EF4-FFF2-40B4-BE49-F238E27FC236}">
                <a16:creationId xmlns:a16="http://schemas.microsoft.com/office/drawing/2014/main" id="{EA0F0D69-E210-F708-8C20-00190D1606D5}"/>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9" name="Title 1">
            <a:extLst>
              <a:ext uri="{FF2B5EF4-FFF2-40B4-BE49-F238E27FC236}">
                <a16:creationId xmlns:a16="http://schemas.microsoft.com/office/drawing/2014/main" id="{67F3F22F-F5BF-9FFA-0B66-F61E34D33B69}"/>
              </a:ext>
            </a:extLst>
          </p:cNvPr>
          <p:cNvSpPr>
            <a:spLocks noGrp="1"/>
          </p:cNvSpPr>
          <p:nvPr>
            <p:ph type="title"/>
          </p:nvPr>
        </p:nvSpPr>
        <p:spPr>
          <a:xfrm rot="16200000">
            <a:off x="-584518" y="2788555"/>
            <a:ext cx="6858000" cy="1280890"/>
          </a:xfrm>
        </p:spPr>
        <p:txBody>
          <a:bodyPr>
            <a:noAutofit/>
          </a:bodyPr>
          <a:lstStyle/>
          <a:p>
            <a:pPr algn="ctr"/>
            <a:r>
              <a:rPr lang="en-IN" sz="4800" b="1" dirty="0">
                <a:solidFill>
                  <a:schemeClr val="accent4">
                    <a:lumMod val="75000"/>
                  </a:schemeClr>
                </a:solidFill>
              </a:rPr>
              <a:t>Peer Review Guidelines</a:t>
            </a:r>
          </a:p>
        </p:txBody>
      </p:sp>
      <p:sp>
        <p:nvSpPr>
          <p:cNvPr id="2" name="Slide Number Placeholder 3">
            <a:extLst>
              <a:ext uri="{FF2B5EF4-FFF2-40B4-BE49-F238E27FC236}">
                <a16:creationId xmlns:a16="http://schemas.microsoft.com/office/drawing/2014/main" id="{B532B965-96FD-11FC-B3CE-E3F05A9C3DB0}"/>
              </a:ext>
            </a:extLst>
          </p:cNvPr>
          <p:cNvSpPr>
            <a:spLocks noGrp="1"/>
          </p:cNvSpPr>
          <p:nvPr>
            <p:ph type="sldNum" sz="quarter" idx="12"/>
          </p:nvPr>
        </p:nvSpPr>
        <p:spPr>
          <a:xfrm>
            <a:off x="9536" y="6476319"/>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Title 1">
            <a:extLst>
              <a:ext uri="{FF2B5EF4-FFF2-40B4-BE49-F238E27FC236}">
                <a16:creationId xmlns:a16="http://schemas.microsoft.com/office/drawing/2014/main" id="{CAF033CD-0F40-D8B0-C793-14A8E650D50F}"/>
              </a:ext>
            </a:extLst>
          </p:cNvPr>
          <p:cNvSpPr txBox="1">
            <a:spLocks/>
          </p:cNvSpPr>
          <p:nvPr/>
        </p:nvSpPr>
        <p:spPr>
          <a:xfrm rot="5400000">
            <a:off x="7370420" y="2765038"/>
            <a:ext cx="6810966"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6000" b="1" dirty="0">
                <a:solidFill>
                  <a:schemeClr val="accent4">
                    <a:lumMod val="75000"/>
                  </a:schemeClr>
                </a:solidFill>
              </a:rPr>
              <a:t>Read and Follow</a:t>
            </a:r>
          </a:p>
        </p:txBody>
      </p:sp>
      <p:pic>
        <p:nvPicPr>
          <p:cNvPr id="5" name="Picture 4">
            <a:extLst>
              <a:ext uri="{FF2B5EF4-FFF2-40B4-BE49-F238E27FC236}">
                <a16:creationId xmlns:a16="http://schemas.microsoft.com/office/drawing/2014/main" id="{D14F7880-26A8-A4E1-3A83-B985F888D2A6}"/>
              </a:ext>
            </a:extLst>
          </p:cNvPr>
          <p:cNvPicPr>
            <a:picLocks noChangeAspect="1"/>
          </p:cNvPicPr>
          <p:nvPr/>
        </p:nvPicPr>
        <p:blipFill>
          <a:blip r:embed="rId3"/>
          <a:stretch>
            <a:fillRect/>
          </a:stretch>
        </p:blipFill>
        <p:spPr>
          <a:xfrm>
            <a:off x="3940948" y="-3"/>
            <a:ext cx="5213212" cy="6821553"/>
          </a:xfrm>
          <a:prstGeom prst="rect">
            <a:avLst/>
          </a:prstGeom>
        </p:spPr>
      </p:pic>
    </p:spTree>
    <p:extLst>
      <p:ext uri="{BB962C8B-B14F-4D97-AF65-F5344CB8AC3E}">
        <p14:creationId xmlns:p14="http://schemas.microsoft.com/office/powerpoint/2010/main" val="3831648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D9F9E-8781-C2D9-DCB1-166EE5A38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39B5C-0690-91DD-BF31-F05FD079D89E}"/>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Conclusion</a:t>
            </a:r>
          </a:p>
        </p:txBody>
      </p:sp>
      <p:sp>
        <p:nvSpPr>
          <p:cNvPr id="3" name="Content Placeholder 2">
            <a:extLst>
              <a:ext uri="{FF2B5EF4-FFF2-40B4-BE49-F238E27FC236}">
                <a16:creationId xmlns:a16="http://schemas.microsoft.com/office/drawing/2014/main" id="{DFA6D392-08D5-9200-2C6F-AA28A01712F4}"/>
              </a:ext>
            </a:extLst>
          </p:cNvPr>
          <p:cNvSpPr>
            <a:spLocks noGrp="1"/>
          </p:cNvSpPr>
          <p:nvPr>
            <p:ph idx="1"/>
          </p:nvPr>
        </p:nvSpPr>
        <p:spPr>
          <a:xfrm>
            <a:off x="1981200" y="907525"/>
            <a:ext cx="9730410" cy="5469352"/>
          </a:xfrm>
        </p:spPr>
        <p:txBody>
          <a:bodyPr anchor="t">
            <a:noAutofit/>
          </a:bodyPr>
          <a:lstStyle/>
          <a:p>
            <a:pPr marL="352425" lvl="2" indent="-342900" algn="just">
              <a:spcBef>
                <a:spcPts val="600"/>
              </a:spcBef>
              <a:buFont typeface="Wingdings" panose="05000000000000000000" pitchFamily="2" charset="2"/>
              <a:buChar char="ü"/>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Inspection mainly consists of examination of documentation (working papers) and other records maintained by the practice unit. </a:t>
            </a:r>
          </a:p>
          <a:p>
            <a:pPr marL="352425" lvl="2" indent="-342900" algn="just">
              <a:spcBef>
                <a:spcPts val="600"/>
              </a:spcBef>
              <a:buFont typeface="Wingdings" panose="05000000000000000000" pitchFamily="2" charset="2"/>
              <a:buChar char="ü"/>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Practice unit should have written guidelines for maintaining working papers (form and content)</a:t>
            </a:r>
          </a:p>
          <a:p>
            <a:pPr marL="352425" lvl="2" indent="-342900" algn="just">
              <a:spcBef>
                <a:spcPts val="600"/>
              </a:spcBef>
              <a:buFont typeface="Wingdings" panose="05000000000000000000" pitchFamily="2" charset="2"/>
              <a:buChar char="ü"/>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Working papers should contain all audit evidence, and are cross-referenced. </a:t>
            </a:r>
          </a:p>
          <a:p>
            <a:pPr marL="352425" lvl="2" indent="-342900" algn="just">
              <a:spcBef>
                <a:spcPts val="600"/>
              </a:spcBef>
              <a:buFont typeface="Wingdings" panose="05000000000000000000" pitchFamily="2" charset="2"/>
              <a:buChar char="ü"/>
            </a:pPr>
            <a:r>
              <a:rPr lang="en-US" sz="2400" b="1" dirty="0" err="1">
                <a:solidFill>
                  <a:schemeClr val="tx2"/>
                </a:solidFill>
                <a:latin typeface="Tahoma" panose="020B0604030504040204" pitchFamily="34" charset="0"/>
                <a:ea typeface="Tahoma" panose="020B0604030504040204" pitchFamily="34" charset="0"/>
                <a:cs typeface="Tahoma" panose="020B0604030504040204" pitchFamily="34" charset="0"/>
              </a:rPr>
              <a:t>Updation</a:t>
            </a: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 of audit working papers including permanent records. (Continuous Audit)</a:t>
            </a:r>
          </a:p>
          <a:p>
            <a:pPr marL="352425" lvl="2" indent="-342900" algn="just">
              <a:spcBef>
                <a:spcPts val="600"/>
              </a:spcBef>
              <a:buFont typeface="Wingdings" panose="05000000000000000000" pitchFamily="2" charset="2"/>
              <a:buChar char="ü"/>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The working papers should be properly filed in order to ensure that they are easily retrievable. </a:t>
            </a:r>
          </a:p>
          <a:p>
            <a:pPr marL="0" indent="0" algn="just">
              <a:buNone/>
            </a:pP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a:extLst>
              <a:ext uri="{FF2B5EF4-FFF2-40B4-BE49-F238E27FC236}">
                <a16:creationId xmlns:a16="http://schemas.microsoft.com/office/drawing/2014/main" id="{6E355E27-CA62-D3F9-B33F-9A317F6A76DD}"/>
              </a:ext>
            </a:extLst>
          </p:cNvPr>
          <p:cNvSpPr>
            <a:spLocks noGrp="1"/>
          </p:cNvSpPr>
          <p:nvPr>
            <p:ph type="sldNum" sz="quarter" idx="12"/>
          </p:nvPr>
        </p:nvSpPr>
        <p:spPr>
          <a:xfrm>
            <a:off x="11766" y="6485034"/>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942B475F-9123-09C6-25C6-73B2E1D6643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8959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9521687" cy="639762"/>
          </a:xfrm>
        </p:spPr>
        <p:txBody>
          <a:bodyPr>
            <a:normAutofit fontScale="90000"/>
          </a:bodyPr>
          <a:lstStyle/>
          <a:p>
            <a:pPr algn="ctr"/>
            <a:r>
              <a:rPr lang="en-US" b="1" cap="none" dirty="0">
                <a:solidFill>
                  <a:schemeClr val="accent4">
                    <a:lumMod val="75000"/>
                  </a:schemeClr>
                </a:solidFill>
              </a:rPr>
              <a:t>Questions</a:t>
            </a:r>
          </a:p>
        </p:txBody>
      </p:sp>
      <p:sp>
        <p:nvSpPr>
          <p:cNvPr id="8" name="Slide Number Placeholder 3">
            <a:extLst>
              <a:ext uri="{FF2B5EF4-FFF2-40B4-BE49-F238E27FC236}">
                <a16:creationId xmlns:a16="http://schemas.microsoft.com/office/drawing/2014/main" id="{7CA40672-CC42-4668-9F8B-298CFE9BA5B3}"/>
              </a:ext>
            </a:extLst>
          </p:cNvPr>
          <p:cNvSpPr>
            <a:spLocks noGrp="1"/>
          </p:cNvSpPr>
          <p:nvPr>
            <p:ph type="sldNum" sz="quarter" idx="12"/>
          </p:nvPr>
        </p:nvSpPr>
        <p:spPr>
          <a:xfrm>
            <a:off x="-12768" y="6486056"/>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a:extLst>
              <a:ext uri="{FF2B5EF4-FFF2-40B4-BE49-F238E27FC236}">
                <a16:creationId xmlns:a16="http://schemas.microsoft.com/office/drawing/2014/main" id="{2D3B42DC-8C60-421E-9D43-72E47076A2D4}"/>
              </a:ext>
            </a:extLst>
          </p:cNvPr>
          <p:cNvSpPr txBox="1">
            <a:spLocks/>
          </p:cNvSpPr>
          <p:nvPr/>
        </p:nvSpPr>
        <p:spPr>
          <a:xfrm>
            <a:off x="8770688" y="6465736"/>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CA Niranjan Joshi</a:t>
            </a:r>
          </a:p>
        </p:txBody>
      </p:sp>
      <p:pic>
        <p:nvPicPr>
          <p:cNvPr id="9" name="Picture 8">
            <a:extLst>
              <a:ext uri="{FF2B5EF4-FFF2-40B4-BE49-F238E27FC236}">
                <a16:creationId xmlns:a16="http://schemas.microsoft.com/office/drawing/2014/main" id="{C2114D1C-D3DF-8993-BBBB-A5C8C25EB157}"/>
              </a:ext>
            </a:extLst>
          </p:cNvPr>
          <p:cNvPicPr>
            <a:picLocks noChangeAspect="1"/>
          </p:cNvPicPr>
          <p:nvPr/>
        </p:nvPicPr>
        <p:blipFill>
          <a:blip r:embed="rId3"/>
          <a:stretch>
            <a:fillRect/>
          </a:stretch>
        </p:blipFill>
        <p:spPr>
          <a:xfrm>
            <a:off x="5130144" y="1066800"/>
            <a:ext cx="3412195" cy="4558693"/>
          </a:xfrm>
          <a:prstGeom prst="rect">
            <a:avLst/>
          </a:prstGeom>
        </p:spPr>
      </p:pic>
    </p:spTree>
    <p:extLst>
      <p:ext uri="{BB962C8B-B14F-4D97-AF65-F5344CB8AC3E}">
        <p14:creationId xmlns:p14="http://schemas.microsoft.com/office/powerpoint/2010/main" val="2784336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29C2B-A35A-81C6-D8D4-2F52F26DF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BE8F0-4258-1700-ACE3-691470492F7A}"/>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SQC 1 </a:t>
            </a:r>
            <a:endParaRPr lang="en-IN" dirty="0"/>
          </a:p>
        </p:txBody>
      </p:sp>
      <p:sp>
        <p:nvSpPr>
          <p:cNvPr id="3" name="Content Placeholder 2">
            <a:extLst>
              <a:ext uri="{FF2B5EF4-FFF2-40B4-BE49-F238E27FC236}">
                <a16:creationId xmlns:a16="http://schemas.microsoft.com/office/drawing/2014/main" id="{C03B67BF-3014-C5B9-27AF-3BCC5E5A5535}"/>
              </a:ext>
            </a:extLst>
          </p:cNvPr>
          <p:cNvSpPr>
            <a:spLocks noGrp="1"/>
          </p:cNvSpPr>
          <p:nvPr>
            <p:ph idx="1"/>
          </p:nvPr>
        </p:nvSpPr>
        <p:spPr>
          <a:xfrm>
            <a:off x="1686560" y="907145"/>
            <a:ext cx="10284528" cy="5432695"/>
          </a:xfrm>
        </p:spPr>
        <p:txBody>
          <a:bodyPr anchor="t">
            <a:noAutofit/>
          </a:bodyPr>
          <a:lstStyle/>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SA 220, “</a:t>
            </a:r>
            <a:r>
              <a:rPr lang="en-US" i="1" dirty="0">
                <a:latin typeface="Tahoma" panose="020B0604030504040204" pitchFamily="34" charset="0"/>
                <a:ea typeface="Tahoma" panose="020B0604030504040204" pitchFamily="34" charset="0"/>
                <a:cs typeface="Tahoma" panose="020B0604030504040204" pitchFamily="34" charset="0"/>
              </a:rPr>
              <a:t>Quality Control for an Audit of Financial Statements</a:t>
            </a:r>
            <a:r>
              <a:rPr lang="en-US" dirty="0">
                <a:latin typeface="Tahoma" panose="020B0604030504040204" pitchFamily="34" charset="0"/>
                <a:ea typeface="Tahoma" panose="020B0604030504040204" pitchFamily="34" charset="0"/>
                <a:cs typeface="Tahoma" panose="020B0604030504040204" pitchFamily="34" charset="0"/>
              </a:rPr>
              <a:t>”, establishes standards and provides guidance on quality control procedures for audits of historical financial information </a:t>
            </a:r>
          </a:p>
          <a:p>
            <a:pPr marL="0" indent="0" algn="just">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Firm should establish a </a:t>
            </a:r>
            <a:r>
              <a:rPr lang="en-US" b="1" dirty="0">
                <a:latin typeface="Tahoma" panose="020B0604030504040204" pitchFamily="34" charset="0"/>
                <a:ea typeface="Tahoma" panose="020B0604030504040204" pitchFamily="34" charset="0"/>
                <a:cs typeface="Tahoma" panose="020B0604030504040204" pitchFamily="34" charset="0"/>
              </a:rPr>
              <a:t>system of quality control</a:t>
            </a:r>
            <a:r>
              <a:rPr lang="en-US" dirty="0">
                <a:latin typeface="Tahoma" panose="020B0604030504040204" pitchFamily="34" charset="0"/>
                <a:ea typeface="Tahoma" panose="020B0604030504040204" pitchFamily="34" charset="0"/>
                <a:cs typeface="Tahoma" panose="020B0604030504040204" pitchFamily="34" charset="0"/>
              </a:rPr>
              <a:t> designed to provide it with reasonable assurance that the firm and its personnel comply with professional standards and regulatory and legal requirements, and that reports issued by the firm or engagement partner(s) are appropriate in the circumstances. </a:t>
            </a:r>
          </a:p>
          <a:p>
            <a:pPr marL="0" indent="0" algn="just">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b="1" dirty="0">
                <a:latin typeface="Tahoma" panose="020B0604030504040204" pitchFamily="34" charset="0"/>
                <a:ea typeface="Tahoma" panose="020B0604030504040204" pitchFamily="34" charset="0"/>
                <a:cs typeface="Tahoma" panose="020B0604030504040204" pitchFamily="34" charset="0"/>
              </a:rPr>
              <a:t>This SQC applies to all firms.</a:t>
            </a:r>
            <a:r>
              <a:rPr lang="en-US" dirty="0">
                <a:latin typeface="Tahoma" panose="020B0604030504040204" pitchFamily="34" charset="0"/>
                <a:ea typeface="Tahoma" panose="020B0604030504040204" pitchFamily="34" charset="0"/>
                <a:cs typeface="Tahoma" panose="020B0604030504040204" pitchFamily="34" charset="0"/>
              </a:rPr>
              <a:t> The nature of the policies and procedures developed by individual firms to comply with this SQC will depend on various factors such as the </a:t>
            </a:r>
            <a:r>
              <a:rPr lang="en-US" b="1" dirty="0">
                <a:latin typeface="Tahoma" panose="020B0604030504040204" pitchFamily="34" charset="0"/>
                <a:ea typeface="Tahoma" panose="020B0604030504040204" pitchFamily="34" charset="0"/>
                <a:cs typeface="Tahoma" panose="020B0604030504040204" pitchFamily="34" charset="0"/>
              </a:rPr>
              <a:t>size</a:t>
            </a:r>
            <a:r>
              <a:rPr lang="en-US" dirty="0">
                <a:latin typeface="Tahoma" panose="020B0604030504040204" pitchFamily="34" charset="0"/>
                <a:ea typeface="Tahoma" panose="020B0604030504040204" pitchFamily="34" charset="0"/>
                <a:cs typeface="Tahoma" panose="020B0604030504040204" pitchFamily="34" charset="0"/>
              </a:rPr>
              <a:t> and </a:t>
            </a:r>
            <a:r>
              <a:rPr lang="en-US" b="1" dirty="0">
                <a:latin typeface="Tahoma" panose="020B0604030504040204" pitchFamily="34" charset="0"/>
                <a:ea typeface="Tahoma" panose="020B0604030504040204" pitchFamily="34" charset="0"/>
                <a:cs typeface="Tahoma" panose="020B0604030504040204" pitchFamily="34" charset="0"/>
              </a:rPr>
              <a:t>operating characteristics</a:t>
            </a:r>
            <a:r>
              <a:rPr lang="en-US" dirty="0">
                <a:latin typeface="Tahoma" panose="020B0604030504040204" pitchFamily="34" charset="0"/>
                <a:ea typeface="Tahoma" panose="020B0604030504040204" pitchFamily="34" charset="0"/>
                <a:cs typeface="Tahoma" panose="020B0604030504040204" pitchFamily="34" charset="0"/>
              </a:rPr>
              <a:t> of the firm, and whether it is part of a </a:t>
            </a:r>
            <a:r>
              <a:rPr lang="en-US" b="1" dirty="0">
                <a:latin typeface="Tahoma" panose="020B0604030504040204" pitchFamily="34" charset="0"/>
                <a:ea typeface="Tahoma" panose="020B0604030504040204" pitchFamily="34" charset="0"/>
                <a:cs typeface="Tahoma" panose="020B0604030504040204" pitchFamily="34" charset="0"/>
              </a:rPr>
              <a:t>network</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a:extLst>
              <a:ext uri="{FF2B5EF4-FFF2-40B4-BE49-F238E27FC236}">
                <a16:creationId xmlns:a16="http://schemas.microsoft.com/office/drawing/2014/main" id="{8DC5D93C-A4B1-F19C-B06E-9111C7AF68E9}"/>
              </a:ext>
            </a:extLst>
          </p:cNvPr>
          <p:cNvSpPr>
            <a:spLocks noGrp="1"/>
          </p:cNvSpPr>
          <p:nvPr>
            <p:ph type="sldNum" sz="quarter" idx="12"/>
          </p:nvPr>
        </p:nvSpPr>
        <p:spPr>
          <a:xfrm>
            <a:off x="7552"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A2CD1AF6-04F1-094A-AF68-FD83B755E8BB}"/>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6" name="Flowchart: Terminator 5">
            <a:extLst>
              <a:ext uri="{FF2B5EF4-FFF2-40B4-BE49-F238E27FC236}">
                <a16:creationId xmlns:a16="http://schemas.microsoft.com/office/drawing/2014/main" id="{10548C39-6D23-7091-6788-52F916099658}"/>
              </a:ext>
            </a:extLst>
          </p:cNvPr>
          <p:cNvSpPr/>
          <p:nvPr/>
        </p:nvSpPr>
        <p:spPr>
          <a:xfrm>
            <a:off x="4163128" y="2458720"/>
            <a:ext cx="5699760" cy="452120"/>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lowchart: Terminator 6">
            <a:extLst>
              <a:ext uri="{FF2B5EF4-FFF2-40B4-BE49-F238E27FC236}">
                <a16:creationId xmlns:a16="http://schemas.microsoft.com/office/drawing/2014/main" id="{377D4B6F-6BC6-7B7E-4B46-4DB188C3E28D}"/>
              </a:ext>
            </a:extLst>
          </p:cNvPr>
          <p:cNvSpPr/>
          <p:nvPr/>
        </p:nvSpPr>
        <p:spPr>
          <a:xfrm>
            <a:off x="1364048" y="4714240"/>
            <a:ext cx="5699760" cy="452120"/>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lowchart: Terminator 7">
            <a:extLst>
              <a:ext uri="{FF2B5EF4-FFF2-40B4-BE49-F238E27FC236}">
                <a16:creationId xmlns:a16="http://schemas.microsoft.com/office/drawing/2014/main" id="{02360D24-DB6E-8BC9-1A5D-03A3B947DB4A}"/>
              </a:ext>
            </a:extLst>
          </p:cNvPr>
          <p:cNvSpPr/>
          <p:nvPr/>
        </p:nvSpPr>
        <p:spPr>
          <a:xfrm>
            <a:off x="4371408" y="5498734"/>
            <a:ext cx="7708832" cy="709025"/>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473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descr="Purple mesh"/>
          <p:cNvSpPr>
            <a:spLocks noChangeArrowheads="1"/>
          </p:cNvSpPr>
          <p:nvPr/>
        </p:nvSpPr>
        <p:spPr bwMode="auto">
          <a:xfrm>
            <a:off x="1524001" y="4154489"/>
            <a:ext cx="10667998" cy="2000652"/>
          </a:xfrm>
          <a:prstGeom prst="rect">
            <a:avLst/>
          </a:prstGeom>
          <a:noFill/>
          <a:ln w="9525">
            <a:noFill/>
            <a:miter lim="800000"/>
            <a:headEnd/>
            <a:tailEnd/>
          </a:ln>
        </p:spPr>
        <p:txBody>
          <a:bodyPr anchor="b"/>
          <a:lstStyle/>
          <a:p>
            <a:pPr algn="ctr">
              <a:spcBef>
                <a:spcPct val="0"/>
              </a:spcBef>
            </a:pPr>
            <a:r>
              <a:rPr lang="en-US" sz="3200" b="1" dirty="0"/>
              <a:t>CA </a:t>
            </a:r>
            <a:r>
              <a:rPr lang="en-US" sz="3200" b="1" dirty="0" err="1"/>
              <a:t>Niranjan</a:t>
            </a:r>
            <a:r>
              <a:rPr lang="en-US" sz="3200" b="1" dirty="0"/>
              <a:t> Joshi, </a:t>
            </a:r>
          </a:p>
          <a:p>
            <a:pPr algn="ctr">
              <a:spcBef>
                <a:spcPct val="0"/>
              </a:spcBef>
            </a:pPr>
            <a:r>
              <a:rPr lang="en-US" sz="3200" b="1" dirty="0" err="1"/>
              <a:t>B.Com</a:t>
            </a:r>
            <a:r>
              <a:rPr lang="en-US" sz="3200" b="1" dirty="0"/>
              <a:t>., FCA, DISA (ICAI)</a:t>
            </a:r>
          </a:p>
          <a:p>
            <a:pPr algn="ctr">
              <a:spcBef>
                <a:spcPct val="0"/>
              </a:spcBef>
            </a:pPr>
            <a:r>
              <a:rPr lang="en-US" sz="3200" b="1" dirty="0"/>
              <a:t>Email: nvjca1@gmail.com</a:t>
            </a:r>
          </a:p>
          <a:p>
            <a:pPr algn="ctr">
              <a:spcBef>
                <a:spcPct val="0"/>
              </a:spcBef>
            </a:pPr>
            <a:r>
              <a:rPr lang="en-US" sz="3200" b="1" dirty="0"/>
              <a:t>Cell: 8369577210</a:t>
            </a:r>
            <a:endParaRPr lang="en-US" sz="2000" b="1" dirty="0"/>
          </a:p>
        </p:txBody>
      </p:sp>
      <p:pic>
        <p:nvPicPr>
          <p:cNvPr id="1026" name="Picture 2" descr="Thank You Slide 24 PowerPoint Template">
            <a:extLst>
              <a:ext uri="{FF2B5EF4-FFF2-40B4-BE49-F238E27FC236}">
                <a16:creationId xmlns:a16="http://schemas.microsoft.com/office/drawing/2014/main" id="{7D389956-24A4-C00A-5ECB-E9A14BB42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080" y="-15973"/>
            <a:ext cx="6593840" cy="352117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E290BB2C-E84D-14E6-561A-86F140FD7A5B}"/>
              </a:ext>
            </a:extLst>
          </p:cNvPr>
          <p:cNvSpPr>
            <a:spLocks noGrp="1"/>
          </p:cNvSpPr>
          <p:nvPr>
            <p:ph type="sldNum" sz="quarter" idx="12"/>
          </p:nvPr>
        </p:nvSpPr>
        <p:spPr>
          <a:xfrm>
            <a:off x="-12768" y="6486056"/>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50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223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SQC 1 </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The firm’s system of quality control should include policies and procedures addressing each of the following elements: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(a) Leadership responsibilities for quality within the firm. </a:t>
            </a:r>
          </a:p>
          <a:p>
            <a:pPr marL="0" indent="0">
              <a:buNone/>
            </a:pPr>
            <a:r>
              <a:rPr lang="en-IN" dirty="0">
                <a:latin typeface="Tahoma" panose="020B0604030504040204" pitchFamily="34" charset="0"/>
                <a:ea typeface="Tahoma" panose="020B0604030504040204" pitchFamily="34" charset="0"/>
                <a:cs typeface="Tahoma" panose="020B0604030504040204" pitchFamily="34" charset="0"/>
              </a:rPr>
              <a:t>(b) Ethical requirements.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(c) Acceptance and continuance of client relationships and specific engagements. </a:t>
            </a:r>
          </a:p>
          <a:p>
            <a:pPr marL="0" indent="0">
              <a:buNone/>
            </a:pPr>
            <a:r>
              <a:rPr lang="en-IN" dirty="0">
                <a:latin typeface="Tahoma" panose="020B0604030504040204" pitchFamily="34" charset="0"/>
                <a:ea typeface="Tahoma" panose="020B0604030504040204" pitchFamily="34" charset="0"/>
                <a:cs typeface="Tahoma" panose="020B0604030504040204" pitchFamily="34" charset="0"/>
              </a:rPr>
              <a:t>(d) Human resources. </a:t>
            </a:r>
          </a:p>
          <a:p>
            <a:pPr marL="0" indent="0">
              <a:buNone/>
            </a:pPr>
            <a:r>
              <a:rPr lang="en-IN" dirty="0">
                <a:latin typeface="Tahoma" panose="020B0604030504040204" pitchFamily="34" charset="0"/>
                <a:ea typeface="Tahoma" panose="020B0604030504040204" pitchFamily="34" charset="0"/>
                <a:cs typeface="Tahoma" panose="020B0604030504040204" pitchFamily="34" charset="0"/>
              </a:rPr>
              <a:t>(e) Engagement performance. </a:t>
            </a:r>
          </a:p>
          <a:p>
            <a:pPr marL="0" indent="0">
              <a:buNone/>
            </a:pPr>
            <a:r>
              <a:rPr lang="en-IN" dirty="0">
                <a:latin typeface="Tahoma" panose="020B0604030504040204" pitchFamily="34" charset="0"/>
                <a:ea typeface="Tahoma" panose="020B0604030504040204" pitchFamily="34" charset="0"/>
                <a:cs typeface="Tahoma" panose="020B0604030504040204" pitchFamily="34" charset="0"/>
              </a:rPr>
              <a:t>(f) Monitoring.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The quality control policies and procedures should be documented and communicated to the firm’s personnel. </a:t>
            </a: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7552"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06208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SQC 1 – Documentation</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Engagement documentation :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The record of work performed, results obtained,  and conclusions the practitioner reached (also referred to as “working papers”  or “workpapers”). </a:t>
            </a:r>
          </a:p>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Engagement quality control review: </a:t>
            </a:r>
          </a:p>
          <a:p>
            <a:pPr marL="0" indent="0" algn="just">
              <a:buNone/>
            </a:pPr>
            <a:r>
              <a:rPr lang="en-US" b="1" dirty="0">
                <a:latin typeface="Tahoma" panose="020B0604030504040204" pitchFamily="34" charset="0"/>
                <a:ea typeface="Tahoma" panose="020B0604030504040204" pitchFamily="34" charset="0"/>
                <a:cs typeface="Tahoma" panose="020B0604030504040204" pitchFamily="34" charset="0"/>
              </a:rPr>
              <a:t>A process designed to provide an  objective evaluation, before the report is issued, of the significant judgments  the engagement team made and the conclusions they reached in formulating the  report.</a:t>
            </a:r>
          </a:p>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7552" y="650240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88908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a:xfrm>
            <a:off x="1484310" y="323261"/>
            <a:ext cx="10018713" cy="749980"/>
          </a:xfrm>
        </p:spPr>
        <p:txBody>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Introduction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1706880" y="1396679"/>
            <a:ext cx="9916159" cy="4718371"/>
          </a:xfrm>
        </p:spPr>
        <p:txBody>
          <a:bodyPr anchor="t">
            <a:normAutofit/>
          </a:bodyPr>
          <a:lstStyle/>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Standard on Quality Control </a:t>
            </a:r>
          </a:p>
          <a:p>
            <a:pPr marL="538163" indent="-538163" algn="just">
              <a:spcBef>
                <a:spcPts val="1200"/>
              </a:spcBef>
              <a:spcAft>
                <a:spcPts val="1200"/>
              </a:spcAft>
              <a:buClr>
                <a:schemeClr val="tx1"/>
              </a:buClr>
              <a:buFont typeface="Wingdings" panose="05000000000000000000" pitchFamily="2" charset="2"/>
              <a:buChar char="§"/>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Documentation for Peer Review</a:t>
            </a: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10784" y="6489288"/>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7" name="Flowchart: Terminator 6">
            <a:extLst>
              <a:ext uri="{FF2B5EF4-FFF2-40B4-BE49-F238E27FC236}">
                <a16:creationId xmlns:a16="http://schemas.microsoft.com/office/drawing/2014/main" id="{F650F79E-EFC1-EF75-684D-6D0ABF842118}"/>
              </a:ext>
            </a:extLst>
          </p:cNvPr>
          <p:cNvSpPr/>
          <p:nvPr/>
        </p:nvSpPr>
        <p:spPr>
          <a:xfrm>
            <a:off x="1727200" y="3821376"/>
            <a:ext cx="8270240" cy="852223"/>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482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8286-3EEF-DF92-5469-8129B852D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68C07-A10E-8214-544D-FFCDC7D34252}"/>
              </a:ext>
            </a:extLst>
          </p:cNvPr>
          <p:cNvSpPr>
            <a:spLocks noGrp="1"/>
          </p:cNvSpPr>
          <p:nvPr>
            <p:ph type="title"/>
          </p:nvPr>
        </p:nvSpPr>
        <p:spPr>
          <a:xfrm>
            <a:off x="2125386" y="231844"/>
            <a:ext cx="8911687" cy="675301"/>
          </a:xfrm>
        </p:spPr>
        <p:txBody>
          <a:bodyPr>
            <a:normAutofit fontScale="90000"/>
          </a:bodyPr>
          <a:lstStyle/>
          <a:p>
            <a:pPr algn="ctr"/>
            <a:r>
              <a:rPr lang="en-US" b="1" dirty="0">
                <a:solidFill>
                  <a:schemeClr val="accent4">
                    <a:lumMod val="75000"/>
                  </a:schemeClr>
                </a:solidFill>
              </a:rPr>
              <a:t>Process of Peer Review</a:t>
            </a:r>
            <a:endParaRPr lang="en-IN" dirty="0"/>
          </a:p>
        </p:txBody>
      </p:sp>
      <p:sp>
        <p:nvSpPr>
          <p:cNvPr id="3" name="Content Placeholder 2">
            <a:extLst>
              <a:ext uri="{FF2B5EF4-FFF2-40B4-BE49-F238E27FC236}">
                <a16:creationId xmlns:a16="http://schemas.microsoft.com/office/drawing/2014/main" id="{BD432E8A-7FAD-868C-F0CB-189393595386}"/>
              </a:ext>
            </a:extLst>
          </p:cNvPr>
          <p:cNvSpPr>
            <a:spLocks noGrp="1"/>
          </p:cNvSpPr>
          <p:nvPr>
            <p:ph idx="1"/>
          </p:nvPr>
        </p:nvSpPr>
        <p:spPr>
          <a:xfrm>
            <a:off x="1686560" y="907145"/>
            <a:ext cx="10284528" cy="5432695"/>
          </a:xfrm>
        </p:spPr>
        <p:txBody>
          <a:bodyPr anchor="t">
            <a:noAutofit/>
          </a:bodyPr>
          <a:lstStyle/>
          <a:p>
            <a:pPr>
              <a:spcAft>
                <a:spcPts val="0"/>
              </a:spcAft>
              <a:buFont typeface="Arial" panose="020B0604020202020204" pitchFamily="34" charset="0"/>
              <a:buChar char="•"/>
            </a:pPr>
            <a:r>
              <a:rPr lang="en-US" sz="2600" b="1" dirty="0">
                <a:latin typeface="Tahoma" panose="020B0604030504040204" pitchFamily="34" charset="0"/>
                <a:ea typeface="Tahoma" panose="020B0604030504040204" pitchFamily="34" charset="0"/>
                <a:cs typeface="Tahoma" panose="020B0604030504040204" pitchFamily="34" charset="0"/>
              </a:rPr>
              <a:t>Leadership responsibilities for quality within the firm;</a:t>
            </a:r>
          </a:p>
          <a:p>
            <a:pPr marL="356870" indent="-344805">
              <a:spcBef>
                <a:spcPts val="1305"/>
              </a:spcBef>
              <a:spcAft>
                <a:spcPts val="0"/>
              </a:spcAft>
              <a:tabLst>
                <a:tab pos="356870" algn="l"/>
                <a:tab pos="357505" algn="l"/>
              </a:tabLst>
            </a:pPr>
            <a:r>
              <a:rPr lang="en-US" sz="2600" b="1" dirty="0">
                <a:latin typeface="Tahoma" panose="020B0604030504040204" pitchFamily="34" charset="0"/>
                <a:ea typeface="Tahoma" panose="020B0604030504040204" pitchFamily="34" charset="0"/>
                <a:cs typeface="Tahoma" panose="020B0604030504040204" pitchFamily="34" charset="0"/>
              </a:rPr>
              <a:t>Selection of Practice Unit (PU). A PU can also </a:t>
            </a:r>
            <a:r>
              <a:rPr lang="en-US" sz="2600" b="1" dirty="0" err="1">
                <a:latin typeface="Tahoma" panose="020B0604030504040204" pitchFamily="34" charset="0"/>
                <a:ea typeface="Tahoma" panose="020B0604030504040204" pitchFamily="34" charset="0"/>
                <a:cs typeface="Tahoma" panose="020B0604030504040204" pitchFamily="34" charset="0"/>
              </a:rPr>
              <a:t>suo</a:t>
            </a:r>
            <a:r>
              <a:rPr lang="en-US" sz="2600" b="1" dirty="0">
                <a:latin typeface="Tahoma" panose="020B0604030504040204" pitchFamily="34" charset="0"/>
                <a:ea typeface="Tahoma" panose="020B0604030504040204" pitchFamily="34" charset="0"/>
                <a:cs typeface="Tahoma" panose="020B0604030504040204" pitchFamily="34" charset="0"/>
              </a:rPr>
              <a:t> –moto apply.</a:t>
            </a:r>
          </a:p>
          <a:p>
            <a:pPr marL="356870" indent="-344805">
              <a:spcBef>
                <a:spcPts val="1200"/>
              </a:spcBef>
              <a:spcAft>
                <a:spcPts val="0"/>
              </a:spcAft>
              <a:tabLst>
                <a:tab pos="356870" algn="l"/>
                <a:tab pos="357505" algn="l"/>
              </a:tabLst>
            </a:pPr>
            <a:r>
              <a:rPr lang="en-US" sz="2600" b="1" dirty="0">
                <a:latin typeface="Tahoma" panose="020B0604030504040204" pitchFamily="34" charset="0"/>
                <a:ea typeface="Tahoma" panose="020B0604030504040204" pitchFamily="34" charset="0"/>
                <a:cs typeface="Tahoma" panose="020B0604030504040204" pitchFamily="34" charset="0"/>
              </a:rPr>
              <a:t>Intimation to PU </a:t>
            </a:r>
          </a:p>
          <a:p>
            <a:pPr marL="356870" indent="-344805">
              <a:spcBef>
                <a:spcPts val="1200"/>
              </a:spcBef>
              <a:spcAft>
                <a:spcPts val="0"/>
              </a:spcAft>
              <a:tabLst>
                <a:tab pos="356870" algn="l"/>
                <a:tab pos="357505" algn="l"/>
              </a:tabLst>
            </a:pPr>
            <a:r>
              <a:rPr lang="en-US" sz="2600" b="1" dirty="0">
                <a:latin typeface="Tahoma" panose="020B0604030504040204" pitchFamily="34" charset="0"/>
                <a:ea typeface="Tahoma" panose="020B0604030504040204" pitchFamily="34" charset="0"/>
                <a:cs typeface="Tahoma" panose="020B0604030504040204" pitchFamily="34" charset="0"/>
              </a:rPr>
              <a:t>Choice of Peer Reviewer</a:t>
            </a:r>
          </a:p>
          <a:p>
            <a:pPr marL="356870" indent="-344805">
              <a:spcBef>
                <a:spcPts val="1205"/>
              </a:spcBef>
              <a:spcAft>
                <a:spcPts val="0"/>
              </a:spcAft>
              <a:tabLst>
                <a:tab pos="356870" algn="l"/>
                <a:tab pos="357505" algn="l"/>
              </a:tabLst>
            </a:pPr>
            <a:r>
              <a:rPr lang="en-US" sz="2600" b="1" dirty="0">
                <a:latin typeface="Tahoma" panose="020B0604030504040204" pitchFamily="34" charset="0"/>
                <a:ea typeface="Tahoma" panose="020B0604030504040204" pitchFamily="34" charset="0"/>
                <a:cs typeface="Tahoma" panose="020B0604030504040204" pitchFamily="34" charset="0"/>
              </a:rPr>
              <a:t>Intimation and selection of peer reviewer</a:t>
            </a:r>
          </a:p>
          <a:p>
            <a:pPr marL="356870" indent="-344805">
              <a:spcBef>
                <a:spcPts val="1200"/>
              </a:spcBef>
              <a:spcAft>
                <a:spcPts val="0"/>
              </a:spcAft>
              <a:tabLst>
                <a:tab pos="356870" algn="l"/>
                <a:tab pos="357505" algn="l"/>
              </a:tabLst>
            </a:pPr>
            <a:r>
              <a:rPr lang="en-US" sz="2600" b="1" dirty="0">
                <a:latin typeface="Tahoma" panose="020B0604030504040204" pitchFamily="34" charset="0"/>
                <a:ea typeface="Tahoma" panose="020B0604030504040204" pitchFamily="34" charset="0"/>
                <a:cs typeface="Tahoma" panose="020B0604030504040204" pitchFamily="34" charset="0"/>
              </a:rPr>
              <a:t>Questionnaire and list of clientele</a:t>
            </a:r>
          </a:p>
          <a:p>
            <a:pPr marL="356870" indent="-344805">
              <a:spcBef>
                <a:spcPts val="1200"/>
              </a:spcBef>
              <a:spcAft>
                <a:spcPts val="0"/>
              </a:spcAft>
              <a:tabLst>
                <a:tab pos="356870" algn="l"/>
                <a:tab pos="357505" algn="l"/>
              </a:tabLst>
            </a:pPr>
            <a:r>
              <a:rPr lang="en-US" sz="2600" b="1" dirty="0">
                <a:latin typeface="Tahoma" panose="020B0604030504040204" pitchFamily="34" charset="0"/>
                <a:ea typeface="Tahoma" panose="020B0604030504040204" pitchFamily="34" charset="0"/>
                <a:cs typeface="Tahoma" panose="020B0604030504040204" pitchFamily="34" charset="0"/>
              </a:rPr>
              <a:t>Selection of sample</a:t>
            </a:r>
          </a:p>
          <a:p>
            <a:pPr marL="356870" indent="-344805">
              <a:spcBef>
                <a:spcPts val="1205"/>
              </a:spcBef>
              <a:spcAft>
                <a:spcPts val="0"/>
              </a:spcAft>
              <a:tabLst>
                <a:tab pos="356870" algn="l"/>
                <a:tab pos="357505" algn="l"/>
              </a:tabLst>
            </a:pPr>
            <a:r>
              <a:rPr lang="en-US" sz="2600" b="1" dirty="0">
                <a:latin typeface="Tahoma" panose="020B0604030504040204" pitchFamily="34" charset="0"/>
                <a:ea typeface="Tahoma" panose="020B0604030504040204" pitchFamily="34" charset="0"/>
                <a:cs typeface="Tahoma" panose="020B0604030504040204" pitchFamily="34" charset="0"/>
              </a:rPr>
              <a:t>Site visit</a:t>
            </a:r>
          </a:p>
          <a:p>
            <a:pPr marL="356870" indent="-344805">
              <a:spcBef>
                <a:spcPts val="1200"/>
              </a:spcBef>
              <a:spcAft>
                <a:spcPts val="0"/>
              </a:spcAft>
              <a:tabLst>
                <a:tab pos="356870" algn="l"/>
                <a:tab pos="357505" algn="l"/>
              </a:tabLst>
            </a:pPr>
            <a:r>
              <a:rPr lang="en-US" sz="2600" b="1" dirty="0">
                <a:latin typeface="Tahoma" panose="020B0604030504040204" pitchFamily="34" charset="0"/>
                <a:ea typeface="Tahoma" panose="020B0604030504040204" pitchFamily="34" charset="0"/>
                <a:cs typeface="Tahoma" panose="020B0604030504040204" pitchFamily="34" charset="0"/>
              </a:rPr>
              <a:t>Accuracy of Questionnaire</a:t>
            </a:r>
          </a:p>
        </p:txBody>
      </p:sp>
      <p:sp>
        <p:nvSpPr>
          <p:cNvPr id="4" name="Slide Number Placeholder 3">
            <a:extLst>
              <a:ext uri="{FF2B5EF4-FFF2-40B4-BE49-F238E27FC236}">
                <a16:creationId xmlns:a16="http://schemas.microsoft.com/office/drawing/2014/main" id="{E0C72443-8F4A-A3CE-2ABD-09D9A3A3A488}"/>
              </a:ext>
            </a:extLst>
          </p:cNvPr>
          <p:cNvSpPr>
            <a:spLocks noGrp="1"/>
          </p:cNvSpPr>
          <p:nvPr>
            <p:ph type="sldNum" sz="quarter" idx="12"/>
          </p:nvPr>
        </p:nvSpPr>
        <p:spPr>
          <a:xfrm>
            <a:off x="7552"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EB99A5-8739-D1FA-AB0D-3C9088EFFD2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2322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3415</TotalTime>
  <Words>2656</Words>
  <Application>Microsoft Office PowerPoint</Application>
  <PresentationFormat>Widescreen</PresentationFormat>
  <Paragraphs>456</Paragraphs>
  <Slides>50</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AoyagiKouzanFontT</vt:lpstr>
      <vt:lpstr>Arial</vt:lpstr>
      <vt:lpstr>Calibri</vt:lpstr>
      <vt:lpstr>Corbel</vt:lpstr>
      <vt:lpstr>Tahoma</vt:lpstr>
      <vt:lpstr>Times New Roman</vt:lpstr>
      <vt:lpstr>Verdana</vt:lpstr>
      <vt:lpstr>Wingdings</vt:lpstr>
      <vt:lpstr>Parallax</vt:lpstr>
      <vt:lpstr>Peer Review Board of ICAI Eastern India Regional Council of ICAI</vt:lpstr>
      <vt:lpstr>Disclaimer</vt:lpstr>
      <vt:lpstr>Introduction</vt:lpstr>
      <vt:lpstr>SQC 1 – Standard on Quality Control </vt:lpstr>
      <vt:lpstr>SQC 1 </vt:lpstr>
      <vt:lpstr>SQC 1 </vt:lpstr>
      <vt:lpstr>SQC 1 – Documentation</vt:lpstr>
      <vt:lpstr>Introduction</vt:lpstr>
      <vt:lpstr>Process of Peer Review</vt:lpstr>
      <vt:lpstr>Process of Peer Review</vt:lpstr>
      <vt:lpstr>Documentation</vt:lpstr>
      <vt:lpstr>Documentation</vt:lpstr>
      <vt:lpstr>Documentation</vt:lpstr>
      <vt:lpstr>Documents before Review</vt:lpstr>
      <vt:lpstr>Documents before Review</vt:lpstr>
      <vt:lpstr>Documents before Review</vt:lpstr>
      <vt:lpstr>SA 230 Audit Documentation</vt:lpstr>
      <vt:lpstr>SA 230 Audit Documentation</vt:lpstr>
      <vt:lpstr>SA 230 Audit Documentation</vt:lpstr>
      <vt:lpstr>Audit Documentation</vt:lpstr>
      <vt:lpstr>SA 230 – Audit Documentation</vt:lpstr>
      <vt:lpstr>SA 230 – Form and Contents</vt:lpstr>
      <vt:lpstr>SA 230 – Documentation</vt:lpstr>
      <vt:lpstr>SA 230 – Documentation</vt:lpstr>
      <vt:lpstr>SA 230 – Audit Documentation</vt:lpstr>
      <vt:lpstr>SA 230 – Audit Documentation</vt:lpstr>
      <vt:lpstr>SA 230 – Audit Documentation</vt:lpstr>
      <vt:lpstr>SA 230 – Audit Documentation</vt:lpstr>
      <vt:lpstr>SA 230 – What to Document</vt:lpstr>
      <vt:lpstr>SA 230 – Audit Files</vt:lpstr>
      <vt:lpstr>Contents of Permanent File</vt:lpstr>
      <vt:lpstr>Contents of Permanent File</vt:lpstr>
      <vt:lpstr>Contents of Current File</vt:lpstr>
      <vt:lpstr>Contents of Current File</vt:lpstr>
      <vt:lpstr>SA 230 – Need for Documentation</vt:lpstr>
      <vt:lpstr>SA 230 – Need for Documentation</vt:lpstr>
      <vt:lpstr>Ensure </vt:lpstr>
      <vt:lpstr>Introduction</vt:lpstr>
      <vt:lpstr>What to READ</vt:lpstr>
      <vt:lpstr>PowerPoint Presentation</vt:lpstr>
      <vt:lpstr>PowerPoint Presentation</vt:lpstr>
      <vt:lpstr>PowerPoint Presentation</vt:lpstr>
      <vt:lpstr>PowerPoint Presentation</vt:lpstr>
      <vt:lpstr>Sample Checklist on SA*</vt:lpstr>
      <vt:lpstr>Background Material for SA’s</vt:lpstr>
      <vt:lpstr>QRB Report on AQR</vt:lpstr>
      <vt:lpstr>Peer Review Guidelines</vt:lpstr>
      <vt:lpstr>Conclusion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Course on Concurrent Audit of Banks 357th Batch – Surat</dc:title>
  <dc:creator>NIRANJAN</dc:creator>
  <cp:lastModifiedBy>NIRANJAN JOSHI</cp:lastModifiedBy>
  <cp:revision>147</cp:revision>
  <cp:lastPrinted>2024-12-20T05:59:58Z</cp:lastPrinted>
  <dcterms:created xsi:type="dcterms:W3CDTF">2019-02-20T11:20:15Z</dcterms:created>
  <dcterms:modified xsi:type="dcterms:W3CDTF">2025-04-13T07:31:07Z</dcterms:modified>
</cp:coreProperties>
</file>